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9" r:id="rId23"/>
    <p:sldId id="280" r:id="rId24"/>
    <p:sldId id="281"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FBC361A-FA11-4A45-A841-6BA83C75142E}" type="datetimeFigureOut">
              <a:rPr lang="tr-TR" smtClean="0"/>
              <a:t>17.09.2014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A6B3AF-BE8A-481D-9E3C-130C81CAB0D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FBC361A-FA11-4A45-A841-6BA83C75142E}" type="datetimeFigureOut">
              <a:rPr lang="tr-TR" smtClean="0"/>
              <a:t>17.09.2014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A6B3AF-BE8A-481D-9E3C-130C81CAB0D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FBC361A-FA11-4A45-A841-6BA83C75142E}" type="datetimeFigureOut">
              <a:rPr lang="tr-TR" smtClean="0"/>
              <a:t>17.09.2014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A6B3AF-BE8A-481D-9E3C-130C81CAB0D7}" type="slidenum">
              <a:rPr lang="tr-TR" smtClean="0"/>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FBC361A-FA11-4A45-A841-6BA83C75142E}" type="datetimeFigureOut">
              <a:rPr lang="tr-TR" smtClean="0"/>
              <a:t>17.09.2014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A6B3AF-BE8A-481D-9E3C-130C81CAB0D7}"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FBC361A-FA11-4A45-A841-6BA83C75142E}" type="datetimeFigureOut">
              <a:rPr lang="tr-TR" smtClean="0"/>
              <a:t>17.09.2014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A6B3AF-BE8A-481D-9E3C-130C81CAB0D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8FBC361A-FA11-4A45-A841-6BA83C75142E}" type="datetimeFigureOut">
              <a:rPr lang="tr-TR" smtClean="0"/>
              <a:t>17.09.2014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A6B3AF-BE8A-481D-9E3C-130C81CAB0D7}" type="slidenum">
              <a:rPr lang="tr-TR" smtClean="0"/>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FBC361A-FA11-4A45-A841-6BA83C75142E}" type="datetimeFigureOut">
              <a:rPr lang="tr-TR" smtClean="0"/>
              <a:t>17.09.2014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6A6B3AF-BE8A-481D-9E3C-130C81CAB0D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8FBC361A-FA11-4A45-A841-6BA83C75142E}" type="datetimeFigureOut">
              <a:rPr lang="tr-TR" smtClean="0"/>
              <a:t>17.09.2014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6A6B3AF-BE8A-481D-9E3C-130C81CAB0D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FBC361A-FA11-4A45-A841-6BA83C75142E}" type="datetimeFigureOut">
              <a:rPr lang="tr-TR" smtClean="0"/>
              <a:t>17.09.2014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6A6B3AF-BE8A-481D-9E3C-130C81CAB0D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FBC361A-FA11-4A45-A841-6BA83C75142E}" type="datetimeFigureOut">
              <a:rPr lang="tr-TR" smtClean="0"/>
              <a:t>17.09.2014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A6B3AF-BE8A-481D-9E3C-130C81CAB0D7}" type="slidenum">
              <a:rPr lang="tr-TR" smtClean="0"/>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FBC361A-FA11-4A45-A841-6BA83C75142E}" type="datetimeFigureOut">
              <a:rPr lang="tr-TR" smtClean="0"/>
              <a:t>17.09.2014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A6B3AF-BE8A-481D-9E3C-130C81CAB0D7}" type="slidenum">
              <a:rPr lang="tr-TR" smtClean="0"/>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FBC361A-FA11-4A45-A841-6BA83C75142E}" type="datetimeFigureOut">
              <a:rPr lang="tr-TR" smtClean="0"/>
              <a:t>17.09.2014</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A6B3AF-BE8A-481D-9E3C-130C81CAB0D7}" type="slidenum">
              <a:rPr lang="tr-TR" smtClean="0"/>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268760"/>
            <a:ext cx="7772400" cy="3024336"/>
          </a:xfrm>
        </p:spPr>
        <p:txBody>
          <a:bodyPr>
            <a:noAutofit/>
          </a:bodyPr>
          <a:lstStyle/>
          <a:p>
            <a:r>
              <a:rPr lang="tr-TR" sz="5000" b="1" dirty="0" smtClean="0">
                <a:solidFill>
                  <a:srgbClr val="FF0000"/>
                </a:solidFill>
              </a:rPr>
              <a:t>YURTDIŞINDA FİRMALARIMIZA SAĞLANAN DESTEKLER</a:t>
            </a:r>
            <a:endParaRPr lang="tr-TR" sz="5000" b="1" dirty="0">
              <a:solidFill>
                <a:srgbClr val="FF0000"/>
              </a:solidFill>
            </a:endParaRPr>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43271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smtClean="0">
                <a:solidFill>
                  <a:srgbClr val="FF0000"/>
                </a:solidFill>
              </a:rPr>
              <a:t>2. </a:t>
            </a:r>
            <a:r>
              <a:rPr lang="nn-NO" sz="2000" b="1" dirty="0" smtClean="0">
                <a:solidFill>
                  <a:srgbClr val="FF0000"/>
                </a:solidFill>
              </a:rPr>
              <a:t>Yurt Dışı Birim, Marka ve Tanıtım Faaliyetleri Desteği</a:t>
            </a:r>
            <a:r>
              <a:rPr lang="tr-TR" sz="2000" b="1" dirty="0" smtClean="0">
                <a:solidFill>
                  <a:srgbClr val="FF0000"/>
                </a:solidFill>
              </a:rPr>
              <a:t/>
            </a:r>
            <a:br>
              <a:rPr lang="tr-TR" sz="2000" b="1" dirty="0" smtClean="0">
                <a:solidFill>
                  <a:srgbClr val="FF0000"/>
                </a:solidFill>
              </a:rPr>
            </a:br>
            <a:r>
              <a:rPr lang="tr-TR" sz="1600" b="1" dirty="0" smtClean="0">
                <a:solidFill>
                  <a:srgbClr val="FF0000"/>
                </a:solidFill>
              </a:rPr>
              <a:t/>
            </a:r>
            <a:br>
              <a:rPr lang="tr-TR" sz="1600" b="1" dirty="0" smtClean="0">
                <a:solidFill>
                  <a:srgbClr val="FF0000"/>
                </a:solidFill>
              </a:rPr>
            </a:br>
            <a:r>
              <a:rPr lang="tr-TR" sz="1600" b="1" u="sng" dirty="0" smtClean="0">
                <a:solidFill>
                  <a:schemeClr val="tx2"/>
                </a:solidFill>
              </a:rPr>
              <a:t>III – Yurtdışı Marka Tescil Faaliyetlerinin Desteklenmesi</a:t>
            </a:r>
            <a:r>
              <a:rPr lang="tr-TR" sz="1600" b="1" dirty="0" smtClean="0">
                <a:solidFill>
                  <a:schemeClr val="tx2"/>
                </a:solidFill>
              </a:rPr>
              <a:t/>
            </a:r>
            <a:br>
              <a:rPr lang="tr-TR" sz="1600" b="1" dirty="0" smtClean="0">
                <a:solidFill>
                  <a:schemeClr val="tx2"/>
                </a:solidFill>
              </a:rPr>
            </a:br>
            <a:r>
              <a:rPr lang="tr-TR" sz="1600" b="1" dirty="0" smtClean="0">
                <a:solidFill>
                  <a:schemeClr val="tx2"/>
                </a:solidFill>
              </a:rPr>
              <a:t/>
            </a:r>
            <a:br>
              <a:rPr lang="tr-TR" sz="1600" b="1" dirty="0" smtClean="0">
                <a:solidFill>
                  <a:schemeClr val="tx2"/>
                </a:solidFill>
              </a:rPr>
            </a:br>
            <a:r>
              <a:rPr lang="tr-TR" sz="1600" dirty="0" smtClean="0">
                <a:solidFill>
                  <a:schemeClr val="tx2"/>
                </a:solidFill>
              </a:rPr>
              <a:t>Yurt </a:t>
            </a:r>
            <a:r>
              <a:rPr lang="tr-TR" sz="1600" dirty="0">
                <a:solidFill>
                  <a:schemeClr val="tx2"/>
                </a:solidFill>
              </a:rPr>
              <a:t>içi marka tescil belgesine sahip </a:t>
            </a:r>
            <a:r>
              <a:rPr lang="tr-TR" sz="1600" dirty="0" smtClean="0">
                <a:solidFill>
                  <a:schemeClr val="tx2"/>
                </a:solidFill>
              </a:rPr>
              <a:t>olunan markaların                         </a:t>
            </a:r>
            <a:r>
              <a:rPr lang="tr-TR" sz="1600" b="1" dirty="0" smtClean="0">
                <a:solidFill>
                  <a:schemeClr val="tx2"/>
                </a:solidFill>
              </a:rPr>
              <a:t> </a:t>
            </a:r>
            <a:r>
              <a:rPr lang="tr-TR" sz="1600" b="1" dirty="0">
                <a:solidFill>
                  <a:schemeClr val="tx2"/>
                </a:solidFill>
              </a:rPr>
              <a:t>% 50 </a:t>
            </a:r>
            <a:r>
              <a:rPr lang="tr-TR" sz="1600" dirty="0">
                <a:solidFill>
                  <a:schemeClr val="tx2"/>
                </a:solidFill>
              </a:rPr>
              <a:t>oranında</a:t>
            </a:r>
            <a:r>
              <a:rPr lang="tr-TR" sz="1600" b="1" dirty="0">
                <a:solidFill>
                  <a:schemeClr val="tx2"/>
                </a:solidFill>
              </a:rPr>
              <a:t> </a:t>
            </a:r>
            <a:r>
              <a:rPr lang="tr-TR" sz="1600" dirty="0" smtClean="0">
                <a:solidFill>
                  <a:schemeClr val="tx2"/>
                </a:solidFill>
              </a:rPr>
              <a:t/>
            </a:r>
            <a:br>
              <a:rPr lang="tr-TR" sz="1600" dirty="0" smtClean="0">
                <a:solidFill>
                  <a:schemeClr val="tx2"/>
                </a:solidFill>
              </a:rPr>
            </a:br>
            <a:r>
              <a:rPr lang="tr-TR" sz="1600" dirty="0" smtClean="0">
                <a:solidFill>
                  <a:schemeClr val="tx2"/>
                </a:solidFill>
              </a:rPr>
              <a:t>yurt </a:t>
            </a:r>
            <a:r>
              <a:rPr lang="tr-TR" sz="1600" dirty="0">
                <a:solidFill>
                  <a:schemeClr val="tx2"/>
                </a:solidFill>
              </a:rPr>
              <a:t>dışında tescili ve korunmasına ilişkin </a:t>
            </a:r>
            <a:r>
              <a:rPr lang="tr-TR" sz="1600" dirty="0" smtClean="0">
                <a:solidFill>
                  <a:schemeClr val="tx2"/>
                </a:solidFill>
              </a:rPr>
              <a:t>giderler		</a:t>
            </a:r>
            <a:r>
              <a:rPr lang="tr-TR" sz="1600" b="1" dirty="0" smtClean="0">
                <a:solidFill>
                  <a:schemeClr val="tx2"/>
                </a:solidFill>
              </a:rPr>
              <a:t/>
            </a:r>
            <a:br>
              <a:rPr lang="tr-TR" sz="1600" b="1" dirty="0" smtClean="0">
                <a:solidFill>
                  <a:schemeClr val="tx2"/>
                </a:solidFill>
              </a:rPr>
            </a:br>
            <a:r>
              <a:rPr lang="tr-TR" sz="1600" b="1" dirty="0" smtClean="0">
                <a:solidFill>
                  <a:schemeClr val="tx2"/>
                </a:solidFill>
              </a:rPr>
              <a:t>						</a:t>
            </a:r>
            <a:r>
              <a:rPr lang="tr-TR" sz="1600" dirty="0" smtClean="0">
                <a:solidFill>
                  <a:schemeClr val="tx2"/>
                </a:solidFill>
              </a:rPr>
              <a:t>yıllık </a:t>
            </a:r>
            <a:r>
              <a:rPr lang="tr-TR" sz="1600" dirty="0">
                <a:solidFill>
                  <a:schemeClr val="tx2"/>
                </a:solidFill>
              </a:rPr>
              <a:t>en fazla </a:t>
            </a:r>
            <a:r>
              <a:rPr lang="tr-TR" sz="1600" b="1" dirty="0">
                <a:solidFill>
                  <a:schemeClr val="tx2"/>
                </a:solidFill>
              </a:rPr>
              <a:t>50.000 </a:t>
            </a:r>
            <a:r>
              <a:rPr lang="tr-TR" sz="1600" b="1" dirty="0" smtClean="0">
                <a:solidFill>
                  <a:schemeClr val="tx2"/>
                </a:solidFill>
              </a:rPr>
              <a:t>$ </a:t>
            </a:r>
            <a:r>
              <a:rPr lang="tr-TR" sz="1600" dirty="0" smtClean="0">
                <a:solidFill>
                  <a:schemeClr val="tx2"/>
                </a:solidFill>
              </a:rPr>
              <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a:solidFill>
                  <a:schemeClr val="tx2"/>
                </a:solidFill>
              </a:rPr>
              <a:t>* Bu destekten en fazla </a:t>
            </a:r>
            <a:r>
              <a:rPr lang="tr-TR" sz="1600" b="1" dirty="0">
                <a:solidFill>
                  <a:schemeClr val="tx2"/>
                </a:solidFill>
              </a:rPr>
              <a:t>4 (dört) yıl </a:t>
            </a:r>
            <a:r>
              <a:rPr lang="tr-TR" sz="1600" dirty="0">
                <a:solidFill>
                  <a:schemeClr val="tx2"/>
                </a:solidFill>
              </a:rPr>
              <a:t>yararlanılabilir.</a:t>
            </a:r>
            <a:r>
              <a:rPr lang="tr-TR" sz="1600" dirty="0" smtClean="0">
                <a:solidFill>
                  <a:schemeClr val="tx2"/>
                </a:solidFill>
              </a:rPr>
              <a:t/>
            </a:r>
            <a:br>
              <a:rPr lang="tr-TR" sz="1600" dirty="0" smtClean="0">
                <a:solidFill>
                  <a:schemeClr val="tx2"/>
                </a:solidFill>
              </a:rPr>
            </a:br>
            <a:r>
              <a:rPr lang="tr-TR" sz="1600" dirty="0" smtClean="0">
                <a:solidFill>
                  <a:schemeClr val="tx2"/>
                </a:solidFill>
              </a:rPr>
              <a:t/>
            </a:r>
            <a:br>
              <a:rPr lang="tr-TR" sz="1600" dirty="0" smtClean="0">
                <a:solidFill>
                  <a:schemeClr val="tx2"/>
                </a:solidFill>
              </a:rPr>
            </a:br>
            <a:r>
              <a:rPr lang="tr-TR" sz="1600" b="1" u="sng" dirty="0" smtClean="0">
                <a:solidFill>
                  <a:schemeClr val="tx2"/>
                </a:solidFill>
              </a:rPr>
              <a:t>Ortak Hüküm</a:t>
            </a:r>
            <a:r>
              <a:rPr lang="tr-TR" sz="1600" dirty="0">
                <a:solidFill>
                  <a:schemeClr val="tx2"/>
                </a:solidFill>
              </a:rPr>
              <a:t/>
            </a:r>
            <a:br>
              <a:rPr lang="tr-TR" sz="1600" dirty="0">
                <a:solidFill>
                  <a:schemeClr val="tx2"/>
                </a:solidFill>
              </a:rPr>
            </a:br>
            <a:r>
              <a:rPr lang="tr-TR" sz="1600" dirty="0" smtClean="0">
                <a:solidFill>
                  <a:schemeClr val="tx2"/>
                </a:solidFill>
              </a:rPr>
              <a:t>Hedef </a:t>
            </a:r>
            <a:r>
              <a:rPr lang="tr-TR" sz="1600" dirty="0">
                <a:solidFill>
                  <a:schemeClr val="tx2"/>
                </a:solidFill>
              </a:rPr>
              <a:t>ve öncelikli ülkelere yönelik olması durumunda destek oranı </a:t>
            </a:r>
            <a:r>
              <a:rPr lang="tr-TR" sz="1600" b="1" dirty="0">
                <a:solidFill>
                  <a:schemeClr val="tx2"/>
                </a:solidFill>
              </a:rPr>
              <a:t>10 (on) baz puan </a:t>
            </a:r>
            <a:r>
              <a:rPr lang="tr-TR" sz="1600" dirty="0">
                <a:solidFill>
                  <a:schemeClr val="tx2"/>
                </a:solidFill>
              </a:rPr>
              <a:t>artırılır</a:t>
            </a:r>
            <a:r>
              <a:rPr lang="tr-TR" sz="1600" dirty="0" smtClean="0">
                <a:solidFill>
                  <a:schemeClr val="tx2"/>
                </a:solidFill>
              </a:rPr>
              <a:t>.</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b="1" u="sng" dirty="0">
                <a:solidFill>
                  <a:schemeClr val="tx2"/>
                </a:solidFill>
              </a:rPr>
              <a:t>Başvuru Şekli</a:t>
            </a:r>
            <a:br>
              <a:rPr lang="tr-TR" sz="1600" b="1" u="sng" dirty="0">
                <a:solidFill>
                  <a:schemeClr val="tx2"/>
                </a:solidFill>
              </a:rPr>
            </a:br>
            <a:r>
              <a:rPr lang="tr-TR" sz="1600" dirty="0">
                <a:solidFill>
                  <a:schemeClr val="tx2"/>
                </a:solidFill>
              </a:rPr>
              <a:t>Yurt dışı ödeme belgeleri ile diğer yurt dışı belgeler, ödeme tarihinden itibaren</a:t>
            </a:r>
            <a:r>
              <a:rPr lang="tr-TR" sz="1600" b="1" dirty="0">
                <a:solidFill>
                  <a:schemeClr val="tx2"/>
                </a:solidFill>
              </a:rPr>
              <a:t> en geç 6 (altı) ay</a:t>
            </a:r>
            <a:r>
              <a:rPr lang="tr-TR" sz="1600" dirty="0">
                <a:solidFill>
                  <a:schemeClr val="tx2"/>
                </a:solidFill>
              </a:rPr>
              <a:t> içerisinde şirket tarafından </a:t>
            </a:r>
            <a:r>
              <a:rPr lang="tr-TR" sz="1600" u="sng" dirty="0">
                <a:solidFill>
                  <a:schemeClr val="tx2"/>
                </a:solidFill>
              </a:rPr>
              <a:t>Ticaret Müşavirliği/</a:t>
            </a:r>
            <a:r>
              <a:rPr lang="tr-TR" sz="1600" u="sng" dirty="0" err="1">
                <a:solidFill>
                  <a:schemeClr val="tx2"/>
                </a:solidFill>
              </a:rPr>
              <a:t>Ataşeliği’ne</a:t>
            </a:r>
            <a:r>
              <a:rPr lang="tr-TR" sz="1600" dirty="0">
                <a:solidFill>
                  <a:schemeClr val="tx2"/>
                </a:solidFill>
              </a:rPr>
              <a:t>,</a:t>
            </a:r>
            <a:br>
              <a:rPr lang="tr-TR" sz="1600" dirty="0">
                <a:solidFill>
                  <a:schemeClr val="tx2"/>
                </a:solidFill>
              </a:rPr>
            </a:br>
            <a:r>
              <a:rPr lang="tr-TR" sz="1600" dirty="0">
                <a:solidFill>
                  <a:schemeClr val="tx2"/>
                </a:solidFill>
              </a:rPr>
              <a:t/>
            </a:r>
            <a:br>
              <a:rPr lang="tr-TR" sz="1600" dirty="0">
                <a:solidFill>
                  <a:schemeClr val="tx2"/>
                </a:solidFill>
              </a:rPr>
            </a:br>
            <a:r>
              <a:rPr lang="tr-TR" sz="1600" dirty="0">
                <a:solidFill>
                  <a:schemeClr val="tx2"/>
                </a:solidFill>
              </a:rPr>
              <a:t>Yurt içi ödeme belgeleri ile diğer yurt içi belgeler, ödeme tarihinden itibaren </a:t>
            </a:r>
            <a:r>
              <a:rPr lang="tr-TR" sz="1600" b="1" dirty="0">
                <a:solidFill>
                  <a:schemeClr val="tx2"/>
                </a:solidFill>
              </a:rPr>
              <a:t>en geç 6 (altı) ay</a:t>
            </a:r>
            <a:r>
              <a:rPr lang="tr-TR" sz="1600" dirty="0">
                <a:solidFill>
                  <a:schemeClr val="tx2"/>
                </a:solidFill>
              </a:rPr>
              <a:t> içerisinde şirket tarafından üyesi olduğu </a:t>
            </a:r>
            <a:r>
              <a:rPr lang="tr-TR" sz="1600" u="sng" dirty="0">
                <a:solidFill>
                  <a:schemeClr val="tx2"/>
                </a:solidFill>
              </a:rPr>
              <a:t>İhracatçı Birliği Genel Sekreterliğine </a:t>
            </a:r>
            <a:r>
              <a:rPr lang="tr-TR" sz="1600" dirty="0">
                <a:solidFill>
                  <a:schemeClr val="tx2"/>
                </a:solidFill>
              </a:rPr>
              <a:t>(İBGS) ibraz edilmelidir</a:t>
            </a:r>
            <a:r>
              <a:rPr lang="tr-TR" sz="1600" dirty="0" smtClean="0">
                <a:solidFill>
                  <a:schemeClr val="tx2"/>
                </a:solidFill>
              </a:rPr>
              <a:t>.</a:t>
            </a:r>
            <a:endParaRPr lang="tr-TR" sz="1600"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sp>
        <p:nvSpPr>
          <p:cNvPr id="14" name="Sağ Ayraç 13"/>
          <p:cNvSpPr/>
          <p:nvPr/>
        </p:nvSpPr>
        <p:spPr>
          <a:xfrm>
            <a:off x="5773256" y="1259642"/>
            <a:ext cx="189735" cy="792088"/>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a:p>
        </p:txBody>
      </p:sp>
      <p:pic>
        <p:nvPicPr>
          <p:cNvPr id="7"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73166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a:solidFill>
                  <a:srgbClr val="FF0000"/>
                </a:solidFill>
              </a:rPr>
              <a:t>3</a:t>
            </a:r>
            <a:r>
              <a:rPr lang="tr-TR" sz="2000" b="1" dirty="0" smtClean="0">
                <a:solidFill>
                  <a:srgbClr val="FF0000"/>
                </a:solidFill>
              </a:rPr>
              <a:t>. </a:t>
            </a:r>
            <a:r>
              <a:rPr lang="nn-NO" sz="2000" b="1" dirty="0">
                <a:solidFill>
                  <a:srgbClr val="FF0000"/>
                </a:solidFill>
              </a:rPr>
              <a:t>Türk Ürünlerinin Yurtdışında Markalaşması, Türk Malı İmajının Yerleştirilmesi ve TURQUALITY® Desteği</a:t>
            </a:r>
            <a:r>
              <a:rPr lang="tr-TR" sz="2000" b="1" dirty="0">
                <a:solidFill>
                  <a:srgbClr val="FF0000"/>
                </a:solidFill>
              </a:rPr>
              <a:t/>
            </a:r>
            <a:br>
              <a:rPr lang="tr-TR" sz="2000" b="1" dirty="0">
                <a:solidFill>
                  <a:srgbClr val="FF0000"/>
                </a:solidFill>
              </a:rPr>
            </a:br>
            <a:r>
              <a:rPr lang="tr-TR" sz="2000" b="1" dirty="0">
                <a:solidFill>
                  <a:srgbClr val="FF0000"/>
                </a:solidFill>
              </a:rPr>
              <a:t/>
            </a:r>
            <a:br>
              <a:rPr lang="tr-TR" sz="2000" b="1" dirty="0">
                <a:solidFill>
                  <a:srgbClr val="FF0000"/>
                </a:solidFill>
              </a:rPr>
            </a:br>
            <a:r>
              <a:rPr lang="tr-TR" sz="1600" b="1" dirty="0" smtClean="0">
                <a:solidFill>
                  <a:schemeClr val="tx2"/>
                </a:solidFill>
              </a:rPr>
              <a:t>I-Marka </a:t>
            </a:r>
            <a:r>
              <a:rPr lang="tr-TR" sz="1600" b="1" dirty="0">
                <a:solidFill>
                  <a:schemeClr val="tx2"/>
                </a:solidFill>
              </a:rPr>
              <a:t>Destek Programı Kapsamına Alınan Şirketlerin </a:t>
            </a:r>
            <a:r>
              <a:rPr lang="tr-TR" sz="1600" b="1" dirty="0" smtClean="0">
                <a:solidFill>
                  <a:schemeClr val="tx2"/>
                </a:solidFill>
              </a:rPr>
              <a:t>Desteklenmesi</a:t>
            </a:r>
            <a:br>
              <a:rPr lang="tr-TR" sz="1600" b="1" dirty="0" smtClean="0">
                <a:solidFill>
                  <a:schemeClr val="tx2"/>
                </a:solidFill>
              </a:rPr>
            </a:br>
            <a:r>
              <a:rPr lang="tr-TR" sz="1600" b="1" dirty="0" smtClean="0">
                <a:solidFill>
                  <a:schemeClr val="tx2"/>
                </a:solidFill>
              </a:rPr>
              <a:t/>
            </a:r>
            <a:br>
              <a:rPr lang="tr-TR" sz="1600" b="1" dirty="0" smtClean="0">
                <a:solidFill>
                  <a:schemeClr val="tx2"/>
                </a:solidFill>
              </a:rPr>
            </a:br>
            <a:r>
              <a:rPr lang="tr-TR" sz="1600" dirty="0" smtClean="0">
                <a:solidFill>
                  <a:schemeClr val="tx2"/>
                </a:solidFill>
              </a:rPr>
              <a:t>1.Patent, faydalı model, endüstriyel tasarım	               	yıllık en fazla </a:t>
            </a:r>
            <a:r>
              <a:rPr lang="tr-TR" sz="1600" b="1" dirty="0" smtClean="0">
                <a:solidFill>
                  <a:schemeClr val="tx2"/>
                </a:solidFill>
              </a:rPr>
              <a:t>50.000 $</a:t>
            </a:r>
            <a:br>
              <a:rPr lang="tr-TR" sz="1600" b="1" dirty="0" smtClean="0">
                <a:solidFill>
                  <a:schemeClr val="tx2"/>
                </a:solidFill>
              </a:rPr>
            </a:br>
            <a:r>
              <a:rPr lang="tr-TR" sz="1600" dirty="0" smtClean="0">
                <a:solidFill>
                  <a:schemeClr val="tx2"/>
                </a:solidFill>
              </a:rPr>
              <a:t>2.Tanıtım, reklam, pazarlama faaliyetleri	              </a:t>
            </a:r>
            <a:r>
              <a:rPr lang="tr-TR" sz="1600" b="1" dirty="0" smtClean="0">
                <a:solidFill>
                  <a:schemeClr val="tx2"/>
                </a:solidFill>
              </a:rPr>
              <a:t> 		</a:t>
            </a:r>
            <a:r>
              <a:rPr lang="tr-TR" sz="1600" dirty="0" smtClean="0">
                <a:solidFill>
                  <a:schemeClr val="tx2"/>
                </a:solidFill>
              </a:rPr>
              <a:t>yıllık en fazla </a:t>
            </a:r>
            <a:r>
              <a:rPr lang="tr-TR" sz="1600" b="1" dirty="0" smtClean="0">
                <a:solidFill>
                  <a:schemeClr val="tx2"/>
                </a:solidFill>
              </a:rPr>
              <a:t>300.000$</a:t>
            </a:r>
            <a:br>
              <a:rPr lang="tr-TR" sz="1600" b="1" dirty="0" smtClean="0">
                <a:solidFill>
                  <a:schemeClr val="tx2"/>
                </a:solidFill>
              </a:rPr>
            </a:br>
            <a:r>
              <a:rPr lang="tr-TR" sz="1600" dirty="0" smtClean="0">
                <a:solidFill>
                  <a:schemeClr val="tx2"/>
                </a:solidFill>
              </a:rPr>
              <a:t>3.Mağaza, ofis, depo brüt kira giderleri	               	</a:t>
            </a:r>
            <a:r>
              <a:rPr lang="tr-TR" sz="1600" b="1" dirty="0">
                <a:solidFill>
                  <a:schemeClr val="tx2"/>
                </a:solidFill>
              </a:rPr>
              <a:t>	</a:t>
            </a:r>
            <a:r>
              <a:rPr lang="tr-TR" sz="1600" dirty="0">
                <a:solidFill>
                  <a:schemeClr val="tx2"/>
                </a:solidFill>
              </a:rPr>
              <a:t>yıllık en fazla </a:t>
            </a:r>
            <a:r>
              <a:rPr lang="tr-TR" sz="1600" b="1" dirty="0" smtClean="0">
                <a:solidFill>
                  <a:schemeClr val="tx2"/>
                </a:solidFill>
              </a:rPr>
              <a:t>600.000</a:t>
            </a:r>
            <a:r>
              <a:rPr lang="tr-TR" sz="1600" b="1" dirty="0">
                <a:solidFill>
                  <a:schemeClr val="tx2"/>
                </a:solidFill>
              </a:rPr>
              <a:t>$</a:t>
            </a:r>
            <a:r>
              <a:rPr lang="tr-TR" sz="1600" dirty="0" smtClean="0">
                <a:solidFill>
                  <a:schemeClr val="tx2"/>
                </a:solidFill>
              </a:rPr>
              <a:t/>
            </a:r>
            <a:br>
              <a:rPr lang="tr-TR" sz="1600" dirty="0" smtClean="0">
                <a:solidFill>
                  <a:schemeClr val="tx2"/>
                </a:solidFill>
              </a:rPr>
            </a:br>
            <a:r>
              <a:rPr lang="tr-TR" sz="1600" dirty="0" smtClean="0">
                <a:solidFill>
                  <a:schemeClr val="tx2"/>
                </a:solidFill>
              </a:rPr>
              <a:t>4.Mağaza</a:t>
            </a:r>
            <a:r>
              <a:rPr lang="tr-TR" sz="1600" dirty="0">
                <a:solidFill>
                  <a:schemeClr val="tx2"/>
                </a:solidFill>
              </a:rPr>
              <a:t>, ofis, </a:t>
            </a:r>
            <a:r>
              <a:rPr lang="tr-TR" sz="1600" dirty="0" smtClean="0">
                <a:solidFill>
                  <a:schemeClr val="tx2"/>
                </a:solidFill>
              </a:rPr>
              <a:t>depo dekorasyon giderleri	               	</a:t>
            </a:r>
            <a:r>
              <a:rPr lang="tr-TR" sz="1600" b="1" dirty="0">
                <a:solidFill>
                  <a:schemeClr val="tx2"/>
                </a:solidFill>
              </a:rPr>
              <a:t>	</a:t>
            </a:r>
            <a:r>
              <a:rPr lang="tr-TR" sz="1600" dirty="0">
                <a:solidFill>
                  <a:schemeClr val="tx2"/>
                </a:solidFill>
              </a:rPr>
              <a:t>yıllık en fazla </a:t>
            </a:r>
            <a:r>
              <a:rPr lang="tr-TR" sz="1600" b="1" dirty="0">
                <a:solidFill>
                  <a:schemeClr val="tx2"/>
                </a:solidFill>
              </a:rPr>
              <a:t>300.000</a:t>
            </a:r>
            <a:r>
              <a:rPr lang="tr-TR" sz="1600" b="1" dirty="0" smtClean="0">
                <a:solidFill>
                  <a:schemeClr val="tx2"/>
                </a:solidFill>
              </a:rPr>
              <a:t>$</a:t>
            </a:r>
            <a:br>
              <a:rPr lang="tr-TR" sz="1600" b="1" dirty="0" smtClean="0">
                <a:solidFill>
                  <a:schemeClr val="tx2"/>
                </a:solidFill>
              </a:rPr>
            </a:br>
            <a:r>
              <a:rPr lang="tr-TR" sz="1600" dirty="0" smtClean="0">
                <a:solidFill>
                  <a:schemeClr val="tx2"/>
                </a:solidFill>
              </a:rPr>
              <a:t>5.Showroom, </a:t>
            </a:r>
            <a:r>
              <a:rPr lang="tr-TR" sz="1600" dirty="0" err="1" smtClean="0">
                <a:solidFill>
                  <a:schemeClr val="tx2"/>
                </a:solidFill>
              </a:rPr>
              <a:t>store</a:t>
            </a:r>
            <a:r>
              <a:rPr lang="tr-TR" sz="1600" dirty="0" smtClean="0">
                <a:solidFill>
                  <a:schemeClr val="tx2"/>
                </a:solidFill>
              </a:rPr>
              <a:t>, </a:t>
            </a:r>
            <a:r>
              <a:rPr lang="tr-TR" sz="1600" dirty="0" err="1" smtClean="0">
                <a:solidFill>
                  <a:schemeClr val="tx2"/>
                </a:solidFill>
              </a:rPr>
              <a:t>kiosk</a:t>
            </a:r>
            <a:r>
              <a:rPr lang="tr-TR" sz="1600" dirty="0" smtClean="0">
                <a:solidFill>
                  <a:schemeClr val="tx2"/>
                </a:solidFill>
              </a:rPr>
              <a:t>, stand giderleri</a:t>
            </a:r>
            <a:r>
              <a:rPr lang="tr-TR" sz="1600" b="1" dirty="0">
                <a:solidFill>
                  <a:schemeClr val="tx2"/>
                </a:solidFill>
              </a:rPr>
              <a:t> </a:t>
            </a:r>
            <a:r>
              <a:rPr lang="tr-TR" sz="1600" b="1" dirty="0" smtClean="0">
                <a:solidFill>
                  <a:schemeClr val="tx2"/>
                </a:solidFill>
              </a:rPr>
              <a:t>	               	</a:t>
            </a:r>
            <a:r>
              <a:rPr lang="tr-TR" sz="1600" b="1" dirty="0">
                <a:solidFill>
                  <a:schemeClr val="tx2"/>
                </a:solidFill>
              </a:rPr>
              <a:t>	</a:t>
            </a:r>
            <a:r>
              <a:rPr lang="tr-TR" sz="1600" dirty="0">
                <a:solidFill>
                  <a:schemeClr val="tx2"/>
                </a:solidFill>
              </a:rPr>
              <a:t>yıllık en fazla </a:t>
            </a:r>
            <a:r>
              <a:rPr lang="tr-TR" sz="1600" b="1" dirty="0" smtClean="0">
                <a:solidFill>
                  <a:schemeClr val="tx2"/>
                </a:solidFill>
              </a:rPr>
              <a:t>200.000$</a:t>
            </a:r>
            <a:br>
              <a:rPr lang="tr-TR" sz="1600" b="1" dirty="0" smtClean="0">
                <a:solidFill>
                  <a:schemeClr val="tx2"/>
                </a:solidFill>
              </a:rPr>
            </a:br>
            <a:r>
              <a:rPr lang="tr-TR" sz="1600" dirty="0" smtClean="0">
                <a:solidFill>
                  <a:schemeClr val="tx2"/>
                </a:solidFill>
              </a:rPr>
              <a:t>6.Belediye, komisyon, hukuki danışmanlık</a:t>
            </a:r>
            <a:r>
              <a:rPr lang="tr-TR" sz="1600" b="1" dirty="0">
                <a:solidFill>
                  <a:schemeClr val="tx2"/>
                </a:solidFill>
              </a:rPr>
              <a:t> </a:t>
            </a:r>
            <a:r>
              <a:rPr lang="tr-TR" sz="1600" b="1" dirty="0" smtClean="0">
                <a:solidFill>
                  <a:schemeClr val="tx2"/>
                </a:solidFill>
              </a:rPr>
              <a:t>	                 %</a:t>
            </a:r>
            <a:r>
              <a:rPr lang="tr-TR" sz="1600" b="1" dirty="0">
                <a:solidFill>
                  <a:schemeClr val="tx2"/>
                </a:solidFill>
              </a:rPr>
              <a:t>50 	</a:t>
            </a:r>
            <a:r>
              <a:rPr lang="tr-TR" sz="1600" dirty="0">
                <a:solidFill>
                  <a:schemeClr val="tx2"/>
                </a:solidFill>
              </a:rPr>
              <a:t>yıllık en fazla </a:t>
            </a:r>
            <a:r>
              <a:rPr lang="tr-TR" sz="1600" b="1" dirty="0">
                <a:solidFill>
                  <a:schemeClr val="tx2"/>
                </a:solidFill>
              </a:rPr>
              <a:t>200.000$</a:t>
            </a:r>
            <a:br>
              <a:rPr lang="tr-TR" sz="1600" b="1" dirty="0">
                <a:solidFill>
                  <a:schemeClr val="tx2"/>
                </a:solidFill>
              </a:rPr>
            </a:br>
            <a:r>
              <a:rPr lang="tr-TR" sz="1600" dirty="0" smtClean="0">
                <a:solidFill>
                  <a:schemeClr val="tx2"/>
                </a:solidFill>
              </a:rPr>
              <a:t>7.Kalite, çevre, iş güvenliği belgeleri gideri</a:t>
            </a:r>
            <a:r>
              <a:rPr lang="tr-TR" sz="1600" b="1" dirty="0">
                <a:solidFill>
                  <a:schemeClr val="tx2"/>
                </a:solidFill>
              </a:rPr>
              <a:t> </a:t>
            </a:r>
            <a:r>
              <a:rPr lang="tr-TR" sz="1600" b="1" dirty="0" smtClean="0">
                <a:solidFill>
                  <a:schemeClr val="tx2"/>
                </a:solidFill>
              </a:rPr>
              <a:t>	              	</a:t>
            </a:r>
            <a:r>
              <a:rPr lang="tr-TR" sz="1600" b="1" dirty="0">
                <a:solidFill>
                  <a:schemeClr val="tx2"/>
                </a:solidFill>
              </a:rPr>
              <a:t>	</a:t>
            </a:r>
            <a:r>
              <a:rPr lang="tr-TR" sz="1600" dirty="0">
                <a:solidFill>
                  <a:schemeClr val="tx2"/>
                </a:solidFill>
              </a:rPr>
              <a:t>yıllık en fazla </a:t>
            </a:r>
            <a:r>
              <a:rPr lang="tr-TR" sz="1600" b="1" dirty="0" smtClean="0">
                <a:solidFill>
                  <a:schemeClr val="tx2"/>
                </a:solidFill>
              </a:rPr>
              <a:t>50.000$</a:t>
            </a:r>
            <a:br>
              <a:rPr lang="tr-TR" sz="1600" b="1" dirty="0" smtClean="0">
                <a:solidFill>
                  <a:schemeClr val="tx2"/>
                </a:solidFill>
              </a:rPr>
            </a:br>
            <a:r>
              <a:rPr lang="tr-TR" sz="1600" dirty="0" smtClean="0">
                <a:solidFill>
                  <a:schemeClr val="tx2"/>
                </a:solidFill>
              </a:rPr>
              <a:t>8.Franchise verilmesi halinde dekorasyon/kira	               </a:t>
            </a:r>
            <a:r>
              <a:rPr lang="tr-TR" sz="1600" b="1" dirty="0">
                <a:solidFill>
                  <a:schemeClr val="tx2"/>
                </a:solidFill>
              </a:rPr>
              <a:t>	</a:t>
            </a:r>
            <a:r>
              <a:rPr lang="tr-TR" sz="1600" dirty="0">
                <a:solidFill>
                  <a:schemeClr val="tx2"/>
                </a:solidFill>
              </a:rPr>
              <a:t>yıllık en fazla </a:t>
            </a:r>
            <a:r>
              <a:rPr lang="tr-TR" sz="1600" b="1" dirty="0">
                <a:solidFill>
                  <a:schemeClr val="tx2"/>
                </a:solidFill>
              </a:rPr>
              <a:t>50.000$</a:t>
            </a:r>
            <a:br>
              <a:rPr lang="tr-TR" sz="1600" b="1" dirty="0">
                <a:solidFill>
                  <a:schemeClr val="tx2"/>
                </a:solidFill>
              </a:rPr>
            </a:br>
            <a:r>
              <a:rPr lang="tr-TR" sz="1600" dirty="0" smtClean="0">
                <a:solidFill>
                  <a:schemeClr val="tx2"/>
                </a:solidFill>
              </a:rPr>
              <a:t>9.ERP, CAD,CRM vb. belgelerin giderleri</a:t>
            </a:r>
            <a:r>
              <a:rPr lang="tr-TR" sz="1600" dirty="0">
                <a:solidFill>
                  <a:schemeClr val="tx2"/>
                </a:solidFill>
              </a:rPr>
              <a:t>	               </a:t>
            </a:r>
            <a:r>
              <a:rPr lang="tr-TR" sz="1600" dirty="0" smtClean="0">
                <a:solidFill>
                  <a:schemeClr val="tx2"/>
                </a:solidFill>
              </a:rPr>
              <a:t>	</a:t>
            </a:r>
            <a:r>
              <a:rPr lang="tr-TR" sz="1600" b="1" dirty="0">
                <a:solidFill>
                  <a:schemeClr val="tx2"/>
                </a:solidFill>
              </a:rPr>
              <a:t>	</a:t>
            </a:r>
            <a:r>
              <a:rPr lang="tr-TR" sz="1600" dirty="0">
                <a:solidFill>
                  <a:schemeClr val="tx2"/>
                </a:solidFill>
              </a:rPr>
              <a:t>yıllık en fazla </a:t>
            </a:r>
            <a:r>
              <a:rPr lang="tr-TR" sz="1600" b="1" dirty="0" smtClean="0">
                <a:solidFill>
                  <a:schemeClr val="tx2"/>
                </a:solidFill>
              </a:rPr>
              <a:t>500.000</a:t>
            </a:r>
            <a:r>
              <a:rPr lang="tr-TR" sz="1600" b="1" dirty="0">
                <a:solidFill>
                  <a:schemeClr val="tx2"/>
                </a:solidFill>
              </a:rPr>
              <a:t>$</a:t>
            </a:r>
            <a:br>
              <a:rPr lang="tr-TR" sz="1600" b="1" dirty="0">
                <a:solidFill>
                  <a:schemeClr val="tx2"/>
                </a:solidFill>
              </a:rPr>
            </a:br>
            <a:r>
              <a:rPr lang="tr-TR" sz="1600" dirty="0" smtClean="0">
                <a:solidFill>
                  <a:schemeClr val="tx2"/>
                </a:solidFill>
              </a:rPr>
              <a:t>10.İstihdam edilen en fazla 3 personel</a:t>
            </a:r>
            <a:r>
              <a:rPr lang="tr-TR" sz="1600" b="1" dirty="0">
                <a:solidFill>
                  <a:schemeClr val="tx2"/>
                </a:solidFill>
              </a:rPr>
              <a:t>	               </a:t>
            </a:r>
            <a:r>
              <a:rPr lang="tr-TR" sz="1600" b="1" dirty="0" smtClean="0">
                <a:solidFill>
                  <a:schemeClr val="tx2"/>
                </a:solidFill>
              </a:rPr>
              <a:t>	</a:t>
            </a:r>
            <a:r>
              <a:rPr lang="tr-TR" sz="1600" b="1" dirty="0">
                <a:solidFill>
                  <a:schemeClr val="tx2"/>
                </a:solidFill>
              </a:rPr>
              <a:t>	</a:t>
            </a:r>
            <a:r>
              <a:rPr lang="tr-TR" sz="1600" dirty="0">
                <a:solidFill>
                  <a:schemeClr val="tx2"/>
                </a:solidFill>
              </a:rPr>
              <a:t>yıllık en fazla </a:t>
            </a:r>
            <a:r>
              <a:rPr lang="tr-TR" sz="1600" b="1" dirty="0">
                <a:solidFill>
                  <a:schemeClr val="tx2"/>
                </a:solidFill>
              </a:rPr>
              <a:t>200.000</a:t>
            </a:r>
            <a:r>
              <a:rPr lang="tr-TR" sz="1600" b="1" dirty="0" smtClean="0">
                <a:solidFill>
                  <a:schemeClr val="tx2"/>
                </a:solidFill>
              </a:rPr>
              <a:t>$</a:t>
            </a:r>
            <a:br>
              <a:rPr lang="tr-TR" sz="1600" b="1" dirty="0" smtClean="0">
                <a:solidFill>
                  <a:schemeClr val="tx2"/>
                </a:solidFill>
              </a:rPr>
            </a:br>
            <a:r>
              <a:rPr lang="tr-TR" sz="1600" b="1" dirty="0">
                <a:solidFill>
                  <a:schemeClr val="tx2"/>
                </a:solidFill>
              </a:rPr>
              <a:t/>
            </a:r>
            <a:br>
              <a:rPr lang="tr-TR" sz="1600" b="1" dirty="0">
                <a:solidFill>
                  <a:schemeClr val="tx2"/>
                </a:solidFill>
              </a:rPr>
            </a:br>
            <a:r>
              <a:rPr lang="tr-TR" sz="1600" b="1" dirty="0" smtClean="0">
                <a:solidFill>
                  <a:schemeClr val="tx2"/>
                </a:solidFill>
              </a:rPr>
              <a:t>* </a:t>
            </a:r>
            <a:r>
              <a:rPr lang="tr-TR" sz="1600" dirty="0" smtClean="0">
                <a:solidFill>
                  <a:schemeClr val="tx2"/>
                </a:solidFill>
              </a:rPr>
              <a:t>Bu destekten yararlanılabilmesi için </a:t>
            </a:r>
            <a:r>
              <a:rPr lang="tr-TR" sz="1600" b="1" dirty="0" smtClean="0">
                <a:solidFill>
                  <a:schemeClr val="tx2"/>
                </a:solidFill>
              </a:rPr>
              <a:t>Gelişim Yol Haritası </a:t>
            </a:r>
            <a:r>
              <a:rPr lang="tr-TR" sz="1600" dirty="0" smtClean="0">
                <a:solidFill>
                  <a:schemeClr val="tx2"/>
                </a:solidFill>
              </a:rPr>
              <a:t>yaptırılması gerekmektedir. </a:t>
            </a:r>
            <a:br>
              <a:rPr lang="tr-TR" sz="1600" dirty="0" smtClean="0">
                <a:solidFill>
                  <a:schemeClr val="tx2"/>
                </a:solidFill>
              </a:rPr>
            </a:br>
            <a:r>
              <a:rPr lang="tr-TR" sz="1600" dirty="0" smtClean="0">
                <a:solidFill>
                  <a:schemeClr val="tx2"/>
                </a:solidFill>
              </a:rPr>
              <a:t>* Bu destek kapsamında şirketler tarafından yapılan harcamalar, </a:t>
            </a:r>
            <a:r>
              <a:rPr lang="tr-TR" sz="1600" b="1" dirty="0" smtClean="0">
                <a:solidFill>
                  <a:schemeClr val="tx2"/>
                </a:solidFill>
              </a:rPr>
              <a:t>200.000 $’ı</a:t>
            </a:r>
            <a:r>
              <a:rPr lang="tr-TR" sz="1600" dirty="0" smtClean="0">
                <a:solidFill>
                  <a:schemeClr val="tx2"/>
                </a:solidFill>
              </a:rPr>
              <a:t> geçmemek kaydıyla en fazla </a:t>
            </a:r>
            <a:r>
              <a:rPr lang="tr-TR" sz="1600" b="1" dirty="0" smtClean="0">
                <a:solidFill>
                  <a:schemeClr val="tx2"/>
                </a:solidFill>
              </a:rPr>
              <a:t>%75 </a:t>
            </a:r>
            <a:r>
              <a:rPr lang="tr-TR" sz="1600" dirty="0" smtClean="0">
                <a:solidFill>
                  <a:schemeClr val="tx2"/>
                </a:solidFill>
              </a:rPr>
              <a:t>oranında desteklenir. Desteğin süresi </a:t>
            </a:r>
            <a:r>
              <a:rPr lang="tr-TR" sz="1600" b="1" dirty="0" smtClean="0">
                <a:solidFill>
                  <a:schemeClr val="tx2"/>
                </a:solidFill>
              </a:rPr>
              <a:t>4 </a:t>
            </a:r>
            <a:r>
              <a:rPr lang="tr-TR" sz="1600" dirty="0" smtClean="0">
                <a:solidFill>
                  <a:schemeClr val="tx2"/>
                </a:solidFill>
              </a:rPr>
              <a:t>yıldır.</a:t>
            </a:r>
            <a:r>
              <a:rPr lang="tr-TR" sz="1600" dirty="0">
                <a:solidFill>
                  <a:schemeClr val="tx2"/>
                </a:solidFill>
              </a:rPr>
              <a:t/>
            </a:r>
            <a:br>
              <a:rPr lang="tr-TR" sz="1600" dirty="0">
                <a:solidFill>
                  <a:schemeClr val="tx2"/>
                </a:solidFill>
              </a:rPr>
            </a:br>
            <a:endParaRPr lang="tr-TR" sz="1600"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sp>
        <p:nvSpPr>
          <p:cNvPr id="8" name="Sağ Ayraç 7"/>
          <p:cNvSpPr/>
          <p:nvPr/>
        </p:nvSpPr>
        <p:spPr>
          <a:xfrm>
            <a:off x="4781716" y="1844824"/>
            <a:ext cx="216024" cy="230425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a:p>
        </p:txBody>
      </p:sp>
      <p:sp>
        <p:nvSpPr>
          <p:cNvPr id="10" name="Sağ Ayraç 9"/>
          <p:cNvSpPr/>
          <p:nvPr/>
        </p:nvSpPr>
        <p:spPr>
          <a:xfrm>
            <a:off x="5666204" y="1844824"/>
            <a:ext cx="216024" cy="230425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a:p>
        </p:txBody>
      </p:sp>
      <p:pic>
        <p:nvPicPr>
          <p:cNvPr id="7"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3058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a:solidFill>
                  <a:srgbClr val="FF0000"/>
                </a:solidFill>
              </a:rPr>
              <a:t>3</a:t>
            </a:r>
            <a:r>
              <a:rPr lang="tr-TR" sz="2000" b="1" dirty="0" smtClean="0">
                <a:solidFill>
                  <a:srgbClr val="FF0000"/>
                </a:solidFill>
              </a:rPr>
              <a:t>. </a:t>
            </a:r>
            <a:r>
              <a:rPr lang="nn-NO" sz="2000" b="1" dirty="0">
                <a:solidFill>
                  <a:srgbClr val="FF0000"/>
                </a:solidFill>
              </a:rPr>
              <a:t>Türk Ürünlerinin Yurtdışında Markalaşması, Türk Malı İmajının Yerleştirilmesi ve TURQUALITY® Desteği</a:t>
            </a:r>
            <a:r>
              <a:rPr lang="tr-TR" sz="2000" b="1" dirty="0">
                <a:solidFill>
                  <a:srgbClr val="FF0000"/>
                </a:solidFill>
              </a:rPr>
              <a:t/>
            </a:r>
            <a:br>
              <a:rPr lang="tr-TR" sz="2000" b="1" dirty="0">
                <a:solidFill>
                  <a:srgbClr val="FF0000"/>
                </a:solidFill>
              </a:rPr>
            </a:br>
            <a:r>
              <a:rPr lang="tr-TR" sz="2000" b="1" dirty="0">
                <a:solidFill>
                  <a:srgbClr val="FF0000"/>
                </a:solidFill>
              </a:rPr>
              <a:t/>
            </a:r>
            <a:br>
              <a:rPr lang="tr-TR" sz="2000" b="1" dirty="0">
                <a:solidFill>
                  <a:srgbClr val="FF0000"/>
                </a:solidFill>
              </a:rPr>
            </a:br>
            <a:r>
              <a:rPr lang="tr-TR" sz="1600" b="1" dirty="0" smtClean="0">
                <a:solidFill>
                  <a:schemeClr val="tx2"/>
                </a:solidFill>
              </a:rPr>
              <a:t>II-TURQUALITY</a:t>
            </a:r>
            <a:r>
              <a:rPr lang="tr-TR" sz="1600" b="1" dirty="0">
                <a:solidFill>
                  <a:schemeClr val="tx2"/>
                </a:solidFill>
              </a:rPr>
              <a:t>® Destek Programı Kapsamına Alınan Şirketlerin Desteklenmesi </a:t>
            </a:r>
            <a:r>
              <a:rPr lang="tr-TR" sz="1600" b="1" dirty="0" smtClean="0">
                <a:solidFill>
                  <a:schemeClr val="tx2"/>
                </a:solidFill>
              </a:rPr>
              <a:t/>
            </a:r>
            <a:br>
              <a:rPr lang="tr-TR" sz="1600" b="1" dirty="0" smtClean="0">
                <a:solidFill>
                  <a:schemeClr val="tx2"/>
                </a:solidFill>
              </a:rPr>
            </a:br>
            <a:r>
              <a:rPr lang="tr-TR" sz="1600" dirty="0" smtClean="0">
                <a:solidFill>
                  <a:schemeClr val="tx2"/>
                </a:solidFill>
              </a:rPr>
              <a:t>1. Patent, faydalı model, endüstriyel tasarım giderleri</a:t>
            </a:r>
            <a:r>
              <a:rPr lang="tr-TR" sz="1600" b="1" dirty="0" smtClean="0">
                <a:solidFill>
                  <a:schemeClr val="tx2"/>
                </a:solidFill>
              </a:rPr>
              <a:t/>
            </a:r>
            <a:br>
              <a:rPr lang="tr-TR" sz="1600" b="1" dirty="0" smtClean="0">
                <a:solidFill>
                  <a:schemeClr val="tx2"/>
                </a:solidFill>
              </a:rPr>
            </a:br>
            <a:r>
              <a:rPr lang="tr-TR" sz="1600" dirty="0" smtClean="0">
                <a:solidFill>
                  <a:schemeClr val="tx2"/>
                </a:solidFill>
              </a:rPr>
              <a:t>2. Kalite</a:t>
            </a:r>
            <a:r>
              <a:rPr lang="tr-TR" sz="1600" dirty="0">
                <a:solidFill>
                  <a:schemeClr val="tx2"/>
                </a:solidFill>
              </a:rPr>
              <a:t>, çevre, iş güvenliği belgeleri </a:t>
            </a:r>
            <a:r>
              <a:rPr lang="tr-TR" sz="1600" dirty="0" smtClean="0">
                <a:solidFill>
                  <a:schemeClr val="tx2"/>
                </a:solidFill>
              </a:rPr>
              <a:t>giderleri</a:t>
            </a:r>
            <a:br>
              <a:rPr lang="tr-TR" sz="1600" dirty="0" smtClean="0">
                <a:solidFill>
                  <a:schemeClr val="tx2"/>
                </a:solidFill>
              </a:rPr>
            </a:br>
            <a:r>
              <a:rPr lang="tr-TR" sz="1600" dirty="0" smtClean="0">
                <a:solidFill>
                  <a:schemeClr val="tx2"/>
                </a:solidFill>
              </a:rPr>
              <a:t>3. İstihdam </a:t>
            </a:r>
            <a:r>
              <a:rPr lang="tr-TR" sz="1600" dirty="0">
                <a:solidFill>
                  <a:schemeClr val="tx2"/>
                </a:solidFill>
              </a:rPr>
              <a:t>edilen </a:t>
            </a:r>
            <a:r>
              <a:rPr lang="tr-TR" sz="1600" dirty="0" smtClean="0">
                <a:solidFill>
                  <a:schemeClr val="tx2"/>
                </a:solidFill>
              </a:rPr>
              <a:t>5 personelin giderleri</a:t>
            </a:r>
            <a:r>
              <a:rPr lang="tr-TR" sz="1600" dirty="0">
                <a:solidFill>
                  <a:schemeClr val="tx2"/>
                </a:solidFill>
              </a:rPr>
              <a:t/>
            </a:r>
            <a:br>
              <a:rPr lang="tr-TR" sz="1600" dirty="0">
                <a:solidFill>
                  <a:schemeClr val="tx2"/>
                </a:solidFill>
              </a:rPr>
            </a:br>
            <a:r>
              <a:rPr lang="tr-TR" sz="1600" dirty="0" smtClean="0">
                <a:solidFill>
                  <a:schemeClr val="tx2"/>
                </a:solidFill>
              </a:rPr>
              <a:t>4. Tanıtım, reklam, pazarlama faaliyetleri</a:t>
            </a:r>
            <a:br>
              <a:rPr lang="tr-TR" sz="1600" dirty="0" smtClean="0">
                <a:solidFill>
                  <a:schemeClr val="tx2"/>
                </a:solidFill>
              </a:rPr>
            </a:br>
            <a:r>
              <a:rPr lang="tr-TR" sz="1600" dirty="0" smtClean="0">
                <a:solidFill>
                  <a:schemeClr val="tx2"/>
                </a:solidFill>
              </a:rPr>
              <a:t>5. Açılan en fazla 50 adet mağaza, ofis, depo için;</a:t>
            </a:r>
            <a:br>
              <a:rPr lang="tr-TR" sz="1600" dirty="0" smtClean="0">
                <a:solidFill>
                  <a:schemeClr val="tx2"/>
                </a:solidFill>
              </a:rPr>
            </a:br>
            <a:r>
              <a:rPr lang="tr-TR" sz="1600" dirty="0" smtClean="0">
                <a:solidFill>
                  <a:schemeClr val="tx2"/>
                </a:solidFill>
              </a:rPr>
              <a:t>* brüt kira giderleri</a:t>
            </a:r>
            <a:r>
              <a:rPr lang="tr-TR" sz="1600" dirty="0">
                <a:solidFill>
                  <a:schemeClr val="tx2"/>
                </a:solidFill>
              </a:rPr>
              <a:t> </a:t>
            </a:r>
            <a:r>
              <a:rPr lang="tr-TR" sz="1600" dirty="0" smtClean="0">
                <a:solidFill>
                  <a:schemeClr val="tx2"/>
                </a:solidFill>
              </a:rPr>
              <a:t>ve dekorasyon giderleri (en fazla </a:t>
            </a:r>
            <a:r>
              <a:rPr lang="tr-TR" sz="1600" b="1" dirty="0" smtClean="0">
                <a:solidFill>
                  <a:schemeClr val="tx2"/>
                </a:solidFill>
              </a:rPr>
              <a:t>2000.000 $</a:t>
            </a:r>
            <a:r>
              <a:rPr lang="tr-TR" sz="1600" dirty="0" smtClean="0">
                <a:solidFill>
                  <a:schemeClr val="tx2"/>
                </a:solidFill>
              </a:rPr>
              <a:t>)	               </a:t>
            </a:r>
            <a:r>
              <a:rPr lang="tr-TR" sz="1600" b="1" dirty="0">
                <a:solidFill>
                  <a:schemeClr val="tx2"/>
                </a:solidFill>
              </a:rPr>
              <a:t>	</a:t>
            </a:r>
            <a:r>
              <a:rPr lang="tr-TR" sz="1600" b="1" dirty="0" smtClean="0">
                <a:solidFill>
                  <a:schemeClr val="tx2"/>
                </a:solidFill>
              </a:rPr>
              <a:t/>
            </a:r>
            <a:br>
              <a:rPr lang="tr-TR" sz="1600" b="1" dirty="0" smtClean="0">
                <a:solidFill>
                  <a:schemeClr val="tx2"/>
                </a:solidFill>
              </a:rPr>
            </a:br>
            <a:r>
              <a:rPr lang="tr-TR" sz="1600" dirty="0" smtClean="0">
                <a:solidFill>
                  <a:schemeClr val="tx2"/>
                </a:solidFill>
              </a:rPr>
              <a:t>6. Açılan showroom, </a:t>
            </a:r>
            <a:r>
              <a:rPr lang="tr-TR" sz="1600" dirty="0" err="1" smtClean="0">
                <a:solidFill>
                  <a:schemeClr val="tx2"/>
                </a:solidFill>
              </a:rPr>
              <a:t>store</a:t>
            </a:r>
            <a:r>
              <a:rPr lang="tr-TR" sz="1600" dirty="0" smtClean="0">
                <a:solidFill>
                  <a:schemeClr val="tx2"/>
                </a:solidFill>
              </a:rPr>
              <a:t>, </a:t>
            </a:r>
            <a:r>
              <a:rPr lang="tr-TR" sz="1600" dirty="0" err="1" smtClean="0">
                <a:solidFill>
                  <a:schemeClr val="tx2"/>
                </a:solidFill>
              </a:rPr>
              <a:t>kiosk</a:t>
            </a:r>
            <a:r>
              <a:rPr lang="tr-TR" sz="1600" dirty="0" smtClean="0">
                <a:solidFill>
                  <a:schemeClr val="tx2"/>
                </a:solidFill>
              </a:rPr>
              <a:t>, stand için;</a:t>
            </a:r>
            <a:br>
              <a:rPr lang="tr-TR" sz="1600" dirty="0" smtClean="0">
                <a:solidFill>
                  <a:schemeClr val="tx2"/>
                </a:solidFill>
              </a:rPr>
            </a:br>
            <a:r>
              <a:rPr lang="tr-TR" sz="1600" dirty="0" smtClean="0">
                <a:solidFill>
                  <a:schemeClr val="tx2"/>
                </a:solidFill>
              </a:rPr>
              <a:t>* brüt kira giderleri ve</a:t>
            </a:r>
            <a:r>
              <a:rPr lang="tr-TR" sz="1600" b="1" dirty="0" smtClean="0">
                <a:solidFill>
                  <a:schemeClr val="tx2"/>
                </a:solidFill>
              </a:rPr>
              <a:t> </a:t>
            </a:r>
            <a:r>
              <a:rPr lang="tr-TR" sz="1600" dirty="0" smtClean="0">
                <a:solidFill>
                  <a:schemeClr val="tx2"/>
                </a:solidFill>
              </a:rPr>
              <a:t>kurulum/dekorasyon </a:t>
            </a:r>
            <a:r>
              <a:rPr lang="tr-TR" sz="1600" dirty="0">
                <a:solidFill>
                  <a:schemeClr val="tx2"/>
                </a:solidFill>
              </a:rPr>
              <a:t>giderleri (en fazla </a:t>
            </a:r>
            <a:r>
              <a:rPr lang="tr-TR" sz="1600" b="1" dirty="0">
                <a:solidFill>
                  <a:schemeClr val="tx2"/>
                </a:solidFill>
              </a:rPr>
              <a:t>2000.000 </a:t>
            </a:r>
            <a:r>
              <a:rPr lang="tr-TR" sz="1600" b="1" dirty="0" smtClean="0">
                <a:solidFill>
                  <a:schemeClr val="tx2"/>
                </a:solidFill>
              </a:rPr>
              <a:t>$</a:t>
            </a:r>
            <a:r>
              <a:rPr lang="tr-TR" sz="1600" dirty="0" smtClean="0">
                <a:solidFill>
                  <a:schemeClr val="tx2"/>
                </a:solidFill>
              </a:rPr>
              <a:t>)</a:t>
            </a:r>
            <a:br>
              <a:rPr lang="tr-TR" sz="1600" dirty="0" smtClean="0">
                <a:solidFill>
                  <a:schemeClr val="tx2"/>
                </a:solidFill>
              </a:rPr>
            </a:br>
            <a:r>
              <a:rPr lang="tr-TR" sz="1600" dirty="0" smtClean="0">
                <a:solidFill>
                  <a:schemeClr val="tx2"/>
                </a:solidFill>
              </a:rPr>
              <a:t>7. </a:t>
            </a:r>
            <a:r>
              <a:rPr lang="tr-TR" sz="1600" dirty="0" err="1" smtClean="0">
                <a:solidFill>
                  <a:schemeClr val="tx2"/>
                </a:solidFill>
              </a:rPr>
              <a:t>Franchise</a:t>
            </a:r>
            <a:r>
              <a:rPr lang="tr-TR" sz="1600" dirty="0" smtClean="0">
                <a:solidFill>
                  <a:schemeClr val="tx2"/>
                </a:solidFill>
              </a:rPr>
              <a:t> verilmesi halinde (en fazla</a:t>
            </a:r>
            <a:r>
              <a:rPr lang="tr-TR" sz="1600" b="1" dirty="0" smtClean="0">
                <a:solidFill>
                  <a:schemeClr val="tx2"/>
                </a:solidFill>
              </a:rPr>
              <a:t> 5 yıl </a:t>
            </a:r>
            <a:r>
              <a:rPr lang="tr-TR" sz="1600" dirty="0" smtClean="0">
                <a:solidFill>
                  <a:schemeClr val="tx2"/>
                </a:solidFill>
              </a:rPr>
              <a:t>ve </a:t>
            </a:r>
            <a:r>
              <a:rPr lang="tr-TR" sz="1600" b="1" dirty="0" smtClean="0">
                <a:solidFill>
                  <a:schemeClr val="tx2"/>
                </a:solidFill>
              </a:rPr>
              <a:t>100</a:t>
            </a:r>
            <a:r>
              <a:rPr lang="tr-TR" sz="1600" dirty="0" smtClean="0">
                <a:solidFill>
                  <a:schemeClr val="tx2"/>
                </a:solidFill>
              </a:rPr>
              <a:t> mağaza);</a:t>
            </a:r>
            <a:br>
              <a:rPr lang="tr-TR" sz="1600" dirty="0" smtClean="0">
                <a:solidFill>
                  <a:schemeClr val="tx2"/>
                </a:solidFill>
              </a:rPr>
            </a:br>
            <a:r>
              <a:rPr lang="tr-TR" sz="1600" dirty="0" smtClean="0">
                <a:solidFill>
                  <a:schemeClr val="tx2"/>
                </a:solidFill>
              </a:rPr>
              <a:t>*brüt kira giderleri (aynı mağaza için en fazla 2 yıl ve mağaza başına </a:t>
            </a:r>
            <a:r>
              <a:rPr lang="tr-TR" sz="1600" dirty="0">
                <a:solidFill>
                  <a:schemeClr val="tx2"/>
                </a:solidFill>
              </a:rPr>
              <a:t>yıllık en fazla </a:t>
            </a:r>
            <a:r>
              <a:rPr lang="tr-TR" sz="1600" b="1" dirty="0">
                <a:solidFill>
                  <a:schemeClr val="tx2"/>
                </a:solidFill>
              </a:rPr>
              <a:t>200.000$ </a:t>
            </a:r>
            <a:r>
              <a:rPr lang="tr-TR" sz="1600" b="1" dirty="0" smtClean="0">
                <a:solidFill>
                  <a:schemeClr val="tx2"/>
                </a:solidFill>
              </a:rPr>
              <a:t>)</a:t>
            </a:r>
            <a:r>
              <a:rPr lang="tr-TR" sz="1600" b="1" dirty="0">
                <a:solidFill>
                  <a:schemeClr val="tx2"/>
                </a:solidFill>
              </a:rPr>
              <a:t> </a:t>
            </a:r>
            <a:r>
              <a:rPr lang="tr-TR" sz="1600" dirty="0" smtClean="0">
                <a:solidFill>
                  <a:schemeClr val="tx2"/>
                </a:solidFill>
              </a:rPr>
              <a:t>ve</a:t>
            </a:r>
            <a:r>
              <a:rPr lang="tr-TR" sz="1600" b="1" dirty="0" smtClean="0">
                <a:solidFill>
                  <a:schemeClr val="tx2"/>
                </a:solidFill>
              </a:rPr>
              <a:t> </a:t>
            </a:r>
            <a:r>
              <a:rPr lang="tr-TR" sz="1600" dirty="0" smtClean="0">
                <a:solidFill>
                  <a:schemeClr val="tx2"/>
                </a:solidFill>
              </a:rPr>
              <a:t>kurulum/dekorasyon </a:t>
            </a:r>
            <a:r>
              <a:rPr lang="tr-TR" sz="1600" dirty="0">
                <a:solidFill>
                  <a:schemeClr val="tx2"/>
                </a:solidFill>
              </a:rPr>
              <a:t>giderleri (en fazla </a:t>
            </a:r>
            <a:r>
              <a:rPr lang="tr-TR" sz="1600" b="1" dirty="0" smtClean="0">
                <a:solidFill>
                  <a:schemeClr val="tx2"/>
                </a:solidFill>
              </a:rPr>
              <a:t>1000.000 </a:t>
            </a:r>
            <a:r>
              <a:rPr lang="tr-TR" sz="1600" b="1" dirty="0">
                <a:solidFill>
                  <a:schemeClr val="tx2"/>
                </a:solidFill>
              </a:rPr>
              <a:t>$</a:t>
            </a:r>
            <a:r>
              <a:rPr lang="tr-TR" sz="1600" dirty="0">
                <a:solidFill>
                  <a:schemeClr val="tx2"/>
                </a:solidFill>
              </a:rPr>
              <a:t>)</a:t>
            </a:r>
            <a:r>
              <a:rPr lang="tr-TR" sz="1600" b="1" dirty="0" smtClean="0">
                <a:solidFill>
                  <a:schemeClr val="tx2"/>
                </a:solidFill>
              </a:rPr>
              <a:t/>
            </a:r>
            <a:br>
              <a:rPr lang="tr-TR" sz="1600" b="1" dirty="0" smtClean="0">
                <a:solidFill>
                  <a:schemeClr val="tx2"/>
                </a:solidFill>
              </a:rPr>
            </a:br>
            <a:r>
              <a:rPr lang="tr-TR" sz="1600" dirty="0" smtClean="0">
                <a:solidFill>
                  <a:schemeClr val="tx2"/>
                </a:solidFill>
              </a:rPr>
              <a:t>8. ERP</a:t>
            </a:r>
            <a:r>
              <a:rPr lang="tr-TR" sz="1600" dirty="0">
                <a:solidFill>
                  <a:schemeClr val="tx2"/>
                </a:solidFill>
              </a:rPr>
              <a:t>, CAD,CRM vb. belgelerin </a:t>
            </a:r>
            <a:r>
              <a:rPr lang="tr-TR" sz="1600" dirty="0" smtClean="0">
                <a:solidFill>
                  <a:schemeClr val="tx2"/>
                </a:solidFill>
              </a:rPr>
              <a:t>giderleri (</a:t>
            </a:r>
            <a:r>
              <a:rPr lang="tr-TR" sz="1600" b="1" dirty="0" smtClean="0">
                <a:solidFill>
                  <a:schemeClr val="tx2"/>
                </a:solidFill>
              </a:rPr>
              <a:t>%50</a:t>
            </a:r>
            <a:r>
              <a:rPr lang="tr-TR" sz="1600" dirty="0" smtClean="0">
                <a:solidFill>
                  <a:schemeClr val="tx2"/>
                </a:solidFill>
              </a:rPr>
              <a:t>)</a:t>
            </a:r>
            <a:r>
              <a:rPr lang="tr-TR" sz="1600" b="1" dirty="0" smtClean="0">
                <a:solidFill>
                  <a:schemeClr val="tx2"/>
                </a:solidFill>
              </a:rPr>
              <a:t>              	</a:t>
            </a:r>
            <a:r>
              <a:rPr lang="tr-TR" sz="1600" b="1" dirty="0">
                <a:solidFill>
                  <a:schemeClr val="tx2"/>
                </a:solidFill>
              </a:rPr>
              <a:t>	</a:t>
            </a:r>
            <a:r>
              <a:rPr lang="tr-TR" sz="1600" b="1" dirty="0" smtClean="0">
                <a:solidFill>
                  <a:schemeClr val="tx2"/>
                </a:solidFill>
              </a:rPr>
              <a:t/>
            </a:r>
            <a:br>
              <a:rPr lang="tr-TR" sz="1600" b="1" dirty="0" smtClean="0">
                <a:solidFill>
                  <a:schemeClr val="tx2"/>
                </a:solidFill>
              </a:rPr>
            </a:br>
            <a:r>
              <a:rPr lang="tr-TR" sz="1600" b="1" dirty="0">
                <a:solidFill>
                  <a:schemeClr val="tx2"/>
                </a:solidFill>
              </a:rPr>
              <a:t/>
            </a:r>
            <a:br>
              <a:rPr lang="tr-TR" sz="1600" b="1" dirty="0">
                <a:solidFill>
                  <a:schemeClr val="tx2"/>
                </a:solidFill>
              </a:rPr>
            </a:br>
            <a:r>
              <a:rPr lang="tr-TR" sz="1600" dirty="0">
                <a:solidFill>
                  <a:schemeClr val="tx2"/>
                </a:solidFill>
              </a:rPr>
              <a:t>* Bu destek kapsamında şirketler tarafından yapılan harcamalar, </a:t>
            </a:r>
            <a:r>
              <a:rPr lang="tr-TR" sz="1600" b="1" dirty="0">
                <a:solidFill>
                  <a:schemeClr val="tx2"/>
                </a:solidFill>
              </a:rPr>
              <a:t>200.000 </a:t>
            </a:r>
            <a:r>
              <a:rPr lang="tr-TR" sz="1600" b="1" dirty="0" smtClean="0">
                <a:solidFill>
                  <a:schemeClr val="tx2"/>
                </a:solidFill>
              </a:rPr>
              <a:t>$’ı</a:t>
            </a:r>
            <a:r>
              <a:rPr lang="tr-TR" sz="1600" dirty="0" smtClean="0">
                <a:solidFill>
                  <a:schemeClr val="tx2"/>
                </a:solidFill>
              </a:rPr>
              <a:t> </a:t>
            </a:r>
            <a:r>
              <a:rPr lang="tr-TR" sz="1600" dirty="0">
                <a:solidFill>
                  <a:schemeClr val="tx2"/>
                </a:solidFill>
              </a:rPr>
              <a:t>geçmemek kaydıyla en fazla </a:t>
            </a:r>
            <a:r>
              <a:rPr lang="tr-TR" sz="1600" b="1" dirty="0">
                <a:solidFill>
                  <a:schemeClr val="tx2"/>
                </a:solidFill>
              </a:rPr>
              <a:t>%75 </a:t>
            </a:r>
            <a:r>
              <a:rPr lang="tr-TR" sz="1600" dirty="0">
                <a:solidFill>
                  <a:schemeClr val="tx2"/>
                </a:solidFill>
              </a:rPr>
              <a:t>oranında desteklenir</a:t>
            </a:r>
            <a:r>
              <a:rPr lang="tr-TR" sz="1600" dirty="0" smtClean="0">
                <a:solidFill>
                  <a:schemeClr val="tx2"/>
                </a:solidFill>
              </a:rPr>
              <a:t>.</a:t>
            </a:r>
            <a:r>
              <a:rPr lang="tr-TR" sz="1600" dirty="0">
                <a:solidFill>
                  <a:schemeClr val="tx2"/>
                </a:solidFill>
              </a:rPr>
              <a:t> Desteğin </a:t>
            </a:r>
            <a:r>
              <a:rPr lang="tr-TR" sz="1600" dirty="0" smtClean="0">
                <a:solidFill>
                  <a:schemeClr val="tx2"/>
                </a:solidFill>
              </a:rPr>
              <a:t>süresi </a:t>
            </a:r>
            <a:r>
              <a:rPr lang="tr-TR" sz="1600" b="1" dirty="0" smtClean="0">
                <a:solidFill>
                  <a:schemeClr val="tx2"/>
                </a:solidFill>
              </a:rPr>
              <a:t>5</a:t>
            </a:r>
            <a:r>
              <a:rPr lang="tr-TR" sz="1600" dirty="0" smtClean="0">
                <a:solidFill>
                  <a:schemeClr val="tx2"/>
                </a:solidFill>
              </a:rPr>
              <a:t> yıldır</a:t>
            </a:r>
            <a:r>
              <a:rPr lang="tr-TR" sz="1600" dirty="0">
                <a:solidFill>
                  <a:schemeClr val="tx2"/>
                </a:solidFill>
              </a:rPr>
              <a:t>.</a:t>
            </a:r>
            <a:r>
              <a:rPr lang="tr-TR" sz="1600" dirty="0" smtClean="0">
                <a:solidFill>
                  <a:schemeClr val="tx2"/>
                </a:solidFill>
              </a:rPr>
              <a:t/>
            </a:r>
            <a:br>
              <a:rPr lang="tr-TR" sz="1600" dirty="0" smtClean="0">
                <a:solidFill>
                  <a:schemeClr val="tx2"/>
                </a:solidFill>
              </a:rPr>
            </a:br>
            <a:endParaRPr lang="tr-TR" sz="1600"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2934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smtClean="0">
                <a:solidFill>
                  <a:srgbClr val="FF0000"/>
                </a:solidFill>
              </a:rPr>
              <a:t>4. Pazar Araştırması ve Pazara Giriş</a:t>
            </a:r>
            <a:r>
              <a:rPr lang="nn-NO" sz="2000" b="1" dirty="0" smtClean="0">
                <a:solidFill>
                  <a:srgbClr val="FF0000"/>
                </a:solidFill>
              </a:rPr>
              <a:t> </a:t>
            </a:r>
            <a:r>
              <a:rPr lang="nn-NO" sz="2000" b="1" dirty="0">
                <a:solidFill>
                  <a:srgbClr val="FF0000"/>
                </a:solidFill>
              </a:rPr>
              <a:t>Desteği</a:t>
            </a:r>
            <a:r>
              <a:rPr lang="tr-TR" sz="2000" b="1" dirty="0">
                <a:solidFill>
                  <a:srgbClr val="FF0000"/>
                </a:solidFill>
              </a:rPr>
              <a:t/>
            </a:r>
            <a:br>
              <a:rPr lang="tr-TR" sz="2000" b="1" dirty="0">
                <a:solidFill>
                  <a:srgbClr val="FF0000"/>
                </a:solidFill>
              </a:rPr>
            </a:br>
            <a:r>
              <a:rPr lang="tr-TR" sz="1600" b="1" dirty="0">
                <a:solidFill>
                  <a:srgbClr val="FF0000"/>
                </a:solidFill>
              </a:rPr>
              <a:t/>
            </a:r>
            <a:br>
              <a:rPr lang="tr-TR" sz="1600" b="1" dirty="0">
                <a:solidFill>
                  <a:srgbClr val="FF0000"/>
                </a:solidFill>
              </a:rPr>
            </a:br>
            <a:r>
              <a:rPr lang="tr-TR" sz="1600" b="1" dirty="0" smtClean="0">
                <a:solidFill>
                  <a:schemeClr val="tx2"/>
                </a:solidFill>
              </a:rPr>
              <a:t>I-Yurtdışı Pazar Araştırması Desteği </a:t>
            </a:r>
            <a:br>
              <a:rPr lang="tr-TR" sz="1600" b="1" dirty="0" smtClean="0">
                <a:solidFill>
                  <a:schemeClr val="tx2"/>
                </a:solidFill>
              </a:rPr>
            </a:br>
            <a:r>
              <a:rPr lang="tr-TR" sz="1600" b="1" dirty="0" smtClean="0">
                <a:solidFill>
                  <a:schemeClr val="tx2"/>
                </a:solidFill>
              </a:rPr>
              <a:t/>
            </a:r>
            <a:br>
              <a:rPr lang="tr-TR" sz="1600" b="1" dirty="0" smtClean="0">
                <a:solidFill>
                  <a:schemeClr val="tx2"/>
                </a:solidFill>
              </a:rPr>
            </a:br>
            <a:r>
              <a:rPr lang="tr-TR" sz="1600" dirty="0" smtClean="0">
                <a:solidFill>
                  <a:schemeClr val="tx2"/>
                </a:solidFill>
              </a:rPr>
              <a:t>*</a:t>
            </a:r>
            <a:r>
              <a:rPr lang="tr-TR" sz="1600" b="1" dirty="0" smtClean="0">
                <a:solidFill>
                  <a:schemeClr val="tx2"/>
                </a:solidFill>
              </a:rPr>
              <a:t> </a:t>
            </a:r>
            <a:r>
              <a:rPr lang="tr-TR" sz="1600" dirty="0" smtClean="0">
                <a:solidFill>
                  <a:schemeClr val="tx2"/>
                </a:solidFill>
              </a:rPr>
              <a:t>Şirketlerce </a:t>
            </a:r>
            <a:r>
              <a:rPr lang="tr-TR" sz="1600" dirty="0">
                <a:solidFill>
                  <a:schemeClr val="tx2"/>
                </a:solidFill>
              </a:rPr>
              <a:t>gerçekleştirilen yurt dışı pazar araştırması gezilerine ilişkin giderler </a:t>
            </a:r>
            <a:r>
              <a:rPr lang="tr-TR" sz="1600" b="1" dirty="0">
                <a:solidFill>
                  <a:schemeClr val="tx2"/>
                </a:solidFill>
              </a:rPr>
              <a:t>%70 </a:t>
            </a:r>
            <a:r>
              <a:rPr lang="tr-TR" sz="1600" dirty="0">
                <a:solidFill>
                  <a:schemeClr val="tx2"/>
                </a:solidFill>
              </a:rPr>
              <a:t>oranında ve yurt dışı pazar araştırması </a:t>
            </a:r>
            <a:r>
              <a:rPr lang="tr-TR" sz="1600" u="sng" dirty="0">
                <a:solidFill>
                  <a:schemeClr val="tx2"/>
                </a:solidFill>
              </a:rPr>
              <a:t>gezisi başına en fazla </a:t>
            </a:r>
            <a:r>
              <a:rPr lang="tr-TR" sz="1600" b="1" dirty="0">
                <a:solidFill>
                  <a:schemeClr val="tx2"/>
                </a:solidFill>
              </a:rPr>
              <a:t>7.500 </a:t>
            </a:r>
            <a:r>
              <a:rPr lang="tr-TR" sz="1600" b="1" dirty="0" smtClean="0">
                <a:solidFill>
                  <a:schemeClr val="tx2"/>
                </a:solidFill>
              </a:rPr>
              <a:t>$</a:t>
            </a:r>
            <a:r>
              <a:rPr lang="tr-TR" sz="1600" dirty="0" smtClean="0">
                <a:solidFill>
                  <a:schemeClr val="tx2"/>
                </a:solidFill>
              </a:rPr>
              <a:t> desteklenir.</a:t>
            </a:r>
            <a:br>
              <a:rPr lang="tr-TR" sz="1600" dirty="0" smtClean="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 Her yıl şirket </a:t>
            </a:r>
            <a:r>
              <a:rPr lang="tr-TR" sz="1600" dirty="0">
                <a:solidFill>
                  <a:schemeClr val="tx2"/>
                </a:solidFill>
              </a:rPr>
              <a:t>başına </a:t>
            </a:r>
            <a:r>
              <a:rPr lang="tr-TR" sz="1600" b="1" dirty="0">
                <a:solidFill>
                  <a:schemeClr val="tx2"/>
                </a:solidFill>
              </a:rPr>
              <a:t>en fazla </a:t>
            </a:r>
            <a:r>
              <a:rPr lang="tr-TR" sz="1600" b="1" dirty="0" smtClean="0">
                <a:solidFill>
                  <a:schemeClr val="tx2"/>
                </a:solidFill>
              </a:rPr>
              <a:t>10 </a:t>
            </a:r>
            <a:r>
              <a:rPr lang="tr-TR" sz="1600" dirty="0" smtClean="0">
                <a:solidFill>
                  <a:schemeClr val="tx2"/>
                </a:solidFill>
              </a:rPr>
              <a:t>yurt </a:t>
            </a:r>
            <a:r>
              <a:rPr lang="tr-TR" sz="1600" dirty="0">
                <a:solidFill>
                  <a:schemeClr val="tx2"/>
                </a:solidFill>
              </a:rPr>
              <a:t>dışı pazar araştırması gezisi desteklenir. </a:t>
            </a:r>
            <a:r>
              <a:rPr lang="tr-TR" sz="1600" dirty="0" smtClean="0">
                <a:solidFill>
                  <a:schemeClr val="tx2"/>
                </a:solidFill>
              </a:rPr>
              <a:t/>
            </a:r>
            <a:br>
              <a:rPr lang="tr-TR" sz="1600" dirty="0" smtClean="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 Gezi kapsamında </a:t>
            </a:r>
            <a:r>
              <a:rPr lang="tr-TR" sz="1600" u="sng" dirty="0" smtClean="0">
                <a:solidFill>
                  <a:schemeClr val="tx2"/>
                </a:solidFill>
              </a:rPr>
              <a:t>en fazla</a:t>
            </a:r>
            <a:r>
              <a:rPr lang="tr-TR" sz="1600" dirty="0" smtClean="0">
                <a:solidFill>
                  <a:schemeClr val="tx2"/>
                </a:solidFill>
              </a:rPr>
              <a:t> </a:t>
            </a:r>
            <a:r>
              <a:rPr lang="tr-TR" sz="1600" b="1" dirty="0" smtClean="0">
                <a:solidFill>
                  <a:schemeClr val="tx2"/>
                </a:solidFill>
              </a:rPr>
              <a:t>2</a:t>
            </a:r>
            <a:r>
              <a:rPr lang="tr-TR" sz="1600" dirty="0" smtClean="0">
                <a:solidFill>
                  <a:schemeClr val="tx2"/>
                </a:solidFill>
              </a:rPr>
              <a:t> şirket çalışanının;</a:t>
            </a:r>
            <a:br>
              <a:rPr lang="tr-TR" sz="1600" dirty="0" smtClean="0">
                <a:solidFill>
                  <a:schemeClr val="tx2"/>
                </a:solidFill>
              </a:rPr>
            </a:br>
            <a:r>
              <a:rPr lang="tr-TR" sz="1600" dirty="0" smtClean="0">
                <a:solidFill>
                  <a:schemeClr val="tx2"/>
                </a:solidFill>
              </a:rPr>
              <a:t>- Ulaşım masrafları ve araç kira giderleri (günlük </a:t>
            </a:r>
            <a:r>
              <a:rPr lang="tr-TR" sz="1600" dirty="0" err="1" smtClean="0">
                <a:solidFill>
                  <a:schemeClr val="tx2"/>
                </a:solidFill>
              </a:rPr>
              <a:t>max</a:t>
            </a:r>
            <a:r>
              <a:rPr lang="tr-TR" sz="1600" dirty="0" smtClean="0">
                <a:solidFill>
                  <a:schemeClr val="tx2"/>
                </a:solidFill>
              </a:rPr>
              <a:t>. 50 $, gezi başına </a:t>
            </a:r>
            <a:r>
              <a:rPr lang="tr-TR" sz="1600" dirty="0" err="1" smtClean="0">
                <a:solidFill>
                  <a:schemeClr val="tx2"/>
                </a:solidFill>
              </a:rPr>
              <a:t>max</a:t>
            </a:r>
            <a:r>
              <a:rPr lang="tr-TR" sz="1600" dirty="0" smtClean="0">
                <a:solidFill>
                  <a:schemeClr val="tx2"/>
                </a:solidFill>
              </a:rPr>
              <a:t>. 500 $)</a:t>
            </a:r>
            <a:br>
              <a:rPr lang="tr-TR" sz="1600" dirty="0" smtClean="0">
                <a:solidFill>
                  <a:schemeClr val="tx2"/>
                </a:solidFill>
              </a:rPr>
            </a:br>
            <a:r>
              <a:rPr lang="tr-TR" sz="1600" dirty="0" smtClean="0">
                <a:solidFill>
                  <a:schemeClr val="tx2"/>
                </a:solidFill>
              </a:rPr>
              <a:t>- Konaklama masrafları (şirket başına günlük </a:t>
            </a:r>
            <a:r>
              <a:rPr lang="tr-TR" sz="1600" dirty="0" err="1" smtClean="0">
                <a:solidFill>
                  <a:schemeClr val="tx2"/>
                </a:solidFill>
              </a:rPr>
              <a:t>max</a:t>
            </a:r>
            <a:r>
              <a:rPr lang="tr-TR" sz="1600" dirty="0" smtClean="0">
                <a:solidFill>
                  <a:schemeClr val="tx2"/>
                </a:solidFill>
              </a:rPr>
              <a:t>. 300 $ / Oda-kahvaltı) desteklenir.</a:t>
            </a:r>
            <a:br>
              <a:rPr lang="tr-TR" sz="1600" dirty="0" smtClean="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 Gezinin en az </a:t>
            </a:r>
            <a:r>
              <a:rPr lang="tr-TR" sz="1600" b="1" dirty="0" smtClean="0">
                <a:solidFill>
                  <a:schemeClr val="tx2"/>
                </a:solidFill>
              </a:rPr>
              <a:t>2</a:t>
            </a:r>
            <a:r>
              <a:rPr lang="tr-TR" sz="1600" dirty="0" smtClean="0">
                <a:solidFill>
                  <a:schemeClr val="tx2"/>
                </a:solidFill>
              </a:rPr>
              <a:t> </a:t>
            </a:r>
            <a:r>
              <a:rPr lang="tr-TR" sz="1600" u="sng" dirty="0" smtClean="0">
                <a:solidFill>
                  <a:schemeClr val="tx2"/>
                </a:solidFill>
              </a:rPr>
              <a:t>en fazla </a:t>
            </a:r>
            <a:r>
              <a:rPr lang="tr-TR" sz="1600" b="1" dirty="0" smtClean="0">
                <a:solidFill>
                  <a:schemeClr val="tx2"/>
                </a:solidFill>
              </a:rPr>
              <a:t>10 </a:t>
            </a:r>
            <a:r>
              <a:rPr lang="tr-TR" sz="1600" dirty="0" smtClean="0">
                <a:solidFill>
                  <a:schemeClr val="tx2"/>
                </a:solidFill>
              </a:rPr>
              <a:t> günlük bölümü desteklenir.</a:t>
            </a:r>
            <a:br>
              <a:rPr lang="tr-TR" sz="1600" dirty="0" smtClean="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 Her gün en az bir kurum/kuruluş/şirket ile görüşme yapılmalıdır.</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Bir yılda </a:t>
            </a:r>
            <a:r>
              <a:rPr lang="tr-TR" sz="1600" u="sng" dirty="0" smtClean="0">
                <a:solidFill>
                  <a:schemeClr val="tx2"/>
                </a:solidFill>
              </a:rPr>
              <a:t>aynı ülkeye en fazla </a:t>
            </a:r>
            <a:r>
              <a:rPr lang="tr-TR" sz="1600" b="1" dirty="0" smtClean="0">
                <a:solidFill>
                  <a:schemeClr val="tx2"/>
                </a:solidFill>
              </a:rPr>
              <a:t>2</a:t>
            </a:r>
            <a:r>
              <a:rPr lang="tr-TR" sz="1600" dirty="0" smtClean="0">
                <a:solidFill>
                  <a:schemeClr val="tx2"/>
                </a:solidFill>
              </a:rPr>
              <a:t> gezi desteklenir.</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Gezi coğrafi konumu birbirine yakın olmak koşuluyla </a:t>
            </a:r>
            <a:r>
              <a:rPr lang="tr-TR" sz="1600" u="sng" dirty="0" smtClean="0">
                <a:solidFill>
                  <a:schemeClr val="tx2"/>
                </a:solidFill>
              </a:rPr>
              <a:t>en fazla</a:t>
            </a:r>
            <a:r>
              <a:rPr lang="tr-TR" sz="1600" dirty="0" smtClean="0">
                <a:solidFill>
                  <a:schemeClr val="tx2"/>
                </a:solidFill>
              </a:rPr>
              <a:t> </a:t>
            </a:r>
            <a:r>
              <a:rPr lang="tr-TR" sz="1600" b="1" dirty="0" smtClean="0">
                <a:solidFill>
                  <a:schemeClr val="tx2"/>
                </a:solidFill>
              </a:rPr>
              <a:t>3 ülkeyi </a:t>
            </a:r>
            <a:r>
              <a:rPr lang="tr-TR" sz="1600" dirty="0" smtClean="0">
                <a:solidFill>
                  <a:schemeClr val="tx2"/>
                </a:solidFill>
              </a:rPr>
              <a:t>kapsayabilir.</a:t>
            </a:r>
            <a:br>
              <a:rPr lang="tr-TR" sz="1600" dirty="0" smtClean="0">
                <a:solidFill>
                  <a:schemeClr val="tx2"/>
                </a:solidFill>
              </a:rPr>
            </a:br>
            <a:endParaRPr lang="tr-TR" sz="1600"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97943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smtClean="0">
                <a:solidFill>
                  <a:srgbClr val="FF0000"/>
                </a:solidFill>
              </a:rPr>
              <a:t>4. Pazar Araştırması ve Pazara Giriş</a:t>
            </a:r>
            <a:r>
              <a:rPr lang="nn-NO" sz="2000" b="1" dirty="0" smtClean="0">
                <a:solidFill>
                  <a:srgbClr val="FF0000"/>
                </a:solidFill>
              </a:rPr>
              <a:t> </a:t>
            </a:r>
            <a:r>
              <a:rPr lang="nn-NO" sz="2000" b="1" dirty="0">
                <a:solidFill>
                  <a:srgbClr val="FF0000"/>
                </a:solidFill>
              </a:rPr>
              <a:t>Desteği</a:t>
            </a:r>
            <a:r>
              <a:rPr lang="tr-TR" sz="2000" b="1" dirty="0">
                <a:solidFill>
                  <a:srgbClr val="FF0000"/>
                </a:solidFill>
              </a:rPr>
              <a:t/>
            </a:r>
            <a:br>
              <a:rPr lang="tr-TR" sz="2000" b="1" dirty="0">
                <a:solidFill>
                  <a:srgbClr val="FF0000"/>
                </a:solidFill>
              </a:rPr>
            </a:br>
            <a:r>
              <a:rPr lang="tr-TR" sz="2000" b="1" dirty="0" smtClean="0">
                <a:solidFill>
                  <a:srgbClr val="FF0000"/>
                </a:solidFill>
              </a:rPr>
              <a:t/>
            </a:r>
            <a:br>
              <a:rPr lang="tr-TR" sz="2000" b="1" dirty="0" smtClean="0">
                <a:solidFill>
                  <a:srgbClr val="FF0000"/>
                </a:solidFill>
              </a:rPr>
            </a:br>
            <a:r>
              <a:rPr lang="tr-TR" sz="1600" b="1" dirty="0">
                <a:solidFill>
                  <a:srgbClr val="FF0000"/>
                </a:solidFill>
              </a:rPr>
              <a:t/>
            </a:r>
            <a:br>
              <a:rPr lang="tr-TR" sz="1600" b="1" dirty="0">
                <a:solidFill>
                  <a:srgbClr val="FF0000"/>
                </a:solidFill>
              </a:rPr>
            </a:br>
            <a:r>
              <a:rPr lang="tr-TR" sz="1600" b="1" dirty="0" smtClean="0">
                <a:solidFill>
                  <a:schemeClr val="tx2"/>
                </a:solidFill>
              </a:rPr>
              <a:t>II-Yurtdışı Pazara Giriş Desteği </a:t>
            </a:r>
            <a:br>
              <a:rPr lang="tr-TR" sz="1600" b="1" dirty="0" smtClean="0">
                <a:solidFill>
                  <a:schemeClr val="tx2"/>
                </a:solidFill>
              </a:rPr>
            </a:br>
            <a:r>
              <a:rPr lang="tr-TR" sz="1600" b="1" dirty="0" smtClean="0">
                <a:solidFill>
                  <a:schemeClr val="tx2"/>
                </a:solidFill>
              </a:rPr>
              <a:t/>
            </a:r>
            <a:br>
              <a:rPr lang="tr-TR" sz="1600" b="1" dirty="0" smtClean="0">
                <a:solidFill>
                  <a:schemeClr val="tx2"/>
                </a:solidFill>
              </a:rPr>
            </a:br>
            <a:r>
              <a:rPr lang="tr-TR" sz="1600" dirty="0" smtClean="0">
                <a:solidFill>
                  <a:schemeClr val="tx2"/>
                </a:solidFill>
              </a:rPr>
              <a:t>1.Uluslararası </a:t>
            </a:r>
            <a:r>
              <a:rPr lang="tr-TR" sz="1600" dirty="0">
                <a:solidFill>
                  <a:schemeClr val="tx2"/>
                </a:solidFill>
              </a:rPr>
              <a:t>kuruluşlara yaptırılan ve satın alınan </a:t>
            </a:r>
            <a:r>
              <a:rPr lang="tr-TR" sz="1600" dirty="0" smtClean="0">
                <a:solidFill>
                  <a:schemeClr val="tx2"/>
                </a:solidFill>
              </a:rPr>
              <a:t>		      %</a:t>
            </a:r>
            <a:r>
              <a:rPr lang="tr-TR" sz="1600" dirty="0">
                <a:solidFill>
                  <a:schemeClr val="tx2"/>
                </a:solidFill>
              </a:rPr>
              <a:t>60 oranında</a:t>
            </a:r>
            <a:r>
              <a:rPr lang="tr-TR" sz="1600" dirty="0" smtClean="0">
                <a:solidFill>
                  <a:schemeClr val="tx2"/>
                </a:solidFill>
              </a:rPr>
              <a:t/>
            </a:r>
            <a:br>
              <a:rPr lang="tr-TR" sz="1600" dirty="0" smtClean="0">
                <a:solidFill>
                  <a:schemeClr val="tx2"/>
                </a:solidFill>
              </a:rPr>
            </a:br>
            <a:r>
              <a:rPr lang="tr-TR" sz="1600" dirty="0" smtClean="0">
                <a:solidFill>
                  <a:schemeClr val="tx2"/>
                </a:solidFill>
              </a:rPr>
              <a:t>sektör</a:t>
            </a:r>
            <a:r>
              <a:rPr lang="tr-TR" sz="1600" dirty="0">
                <a:solidFill>
                  <a:schemeClr val="tx2"/>
                </a:solidFill>
              </a:rPr>
              <a:t>, ülke, yabancı şirket veya marka odaklı </a:t>
            </a:r>
            <a:r>
              <a:rPr lang="tr-TR" sz="1600" dirty="0" smtClean="0">
                <a:solidFill>
                  <a:schemeClr val="tx2"/>
                </a:solidFill>
              </a:rPr>
              <a:t>raporlar	</a:t>
            </a:r>
            <a:br>
              <a:rPr lang="tr-TR" sz="1600" dirty="0" smtClean="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2. Yabancı </a:t>
            </a:r>
            <a:r>
              <a:rPr lang="tr-TR" sz="1600" dirty="0">
                <a:solidFill>
                  <a:schemeClr val="tx2"/>
                </a:solidFill>
              </a:rPr>
              <a:t>şirket alımlarına yönelik danışmanlık hizmetlerine </a:t>
            </a:r>
            <a:r>
              <a:rPr lang="tr-TR" sz="1600" dirty="0" smtClean="0">
                <a:solidFill>
                  <a:schemeClr val="tx2"/>
                </a:solidFill>
              </a:rPr>
              <a:t/>
            </a:r>
            <a:br>
              <a:rPr lang="tr-TR" sz="1600" dirty="0" smtClean="0">
                <a:solidFill>
                  <a:schemeClr val="tx2"/>
                </a:solidFill>
              </a:rPr>
            </a:br>
            <a:r>
              <a:rPr lang="tr-TR" sz="1600" dirty="0" smtClean="0">
                <a:solidFill>
                  <a:schemeClr val="tx2"/>
                </a:solidFill>
              </a:rPr>
              <a:t>(</a:t>
            </a:r>
            <a:r>
              <a:rPr lang="tr-TR" sz="1600" dirty="0">
                <a:solidFill>
                  <a:schemeClr val="tx2"/>
                </a:solidFill>
              </a:rPr>
              <a:t>mali ve hukuki danışmanlık dahil) ilişkin </a:t>
            </a:r>
            <a:r>
              <a:rPr lang="tr-TR" sz="1600" dirty="0" smtClean="0">
                <a:solidFill>
                  <a:schemeClr val="tx2"/>
                </a:solidFill>
              </a:rPr>
              <a:t>giderler, 		yıllık </a:t>
            </a:r>
            <a:r>
              <a:rPr lang="tr-TR" sz="1600" dirty="0">
                <a:solidFill>
                  <a:schemeClr val="tx2"/>
                </a:solidFill>
              </a:rPr>
              <a:t>en fazla </a:t>
            </a:r>
            <a:r>
              <a:rPr lang="tr-TR" sz="1600" b="1" dirty="0" smtClean="0">
                <a:solidFill>
                  <a:schemeClr val="tx2"/>
                </a:solidFill>
              </a:rPr>
              <a:t>200.000 $</a:t>
            </a:r>
            <a:r>
              <a:rPr lang="tr-TR" sz="1600" dirty="0">
                <a:solidFill>
                  <a:schemeClr val="tx2"/>
                </a:solidFill>
              </a:rPr>
              <a:t/>
            </a:r>
            <a:br>
              <a:rPr lang="tr-TR" sz="1600" dirty="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Satın </a:t>
            </a:r>
            <a:r>
              <a:rPr lang="tr-TR" sz="1600" dirty="0">
                <a:solidFill>
                  <a:schemeClr val="tx2"/>
                </a:solidFill>
              </a:rPr>
              <a:t>alınan raporların alım tarihi itibarıyla en fazla </a:t>
            </a:r>
            <a:r>
              <a:rPr lang="tr-TR" sz="1600" b="1" dirty="0" smtClean="0">
                <a:solidFill>
                  <a:schemeClr val="tx2"/>
                </a:solidFill>
              </a:rPr>
              <a:t>2</a:t>
            </a:r>
            <a:r>
              <a:rPr lang="tr-TR" sz="1600" dirty="0" smtClean="0">
                <a:solidFill>
                  <a:schemeClr val="tx2"/>
                </a:solidFill>
              </a:rPr>
              <a:t> yıllık </a:t>
            </a:r>
            <a:r>
              <a:rPr lang="tr-TR" sz="1600" dirty="0">
                <a:solidFill>
                  <a:schemeClr val="tx2"/>
                </a:solidFill>
              </a:rPr>
              <a:t>olması gerekir. </a:t>
            </a:r>
            <a:r>
              <a:rPr lang="tr-TR" sz="1600" dirty="0" smtClean="0">
                <a:solidFill>
                  <a:schemeClr val="tx2"/>
                </a:solidFill>
              </a:rPr>
              <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
            </a:r>
            <a:br>
              <a:rPr lang="tr-TR" sz="1600" dirty="0" smtClean="0">
                <a:solidFill>
                  <a:schemeClr val="tx2"/>
                </a:solidFill>
              </a:rPr>
            </a:br>
            <a:endParaRPr lang="tr-TR" sz="1600" dirty="0">
              <a:solidFill>
                <a:schemeClr val="tx2"/>
              </a:solidFill>
            </a:endParaRPr>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sp>
        <p:nvSpPr>
          <p:cNvPr id="5" name="Sağ Ayraç 4"/>
          <p:cNvSpPr/>
          <p:nvPr/>
        </p:nvSpPr>
        <p:spPr>
          <a:xfrm>
            <a:off x="5897840" y="1988840"/>
            <a:ext cx="288032" cy="1404714"/>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a:p>
        </p:txBody>
      </p:sp>
      <p:sp>
        <p:nvSpPr>
          <p:cNvPr id="7" name="Sağ Ok 6"/>
          <p:cNvSpPr/>
          <p:nvPr/>
        </p:nvSpPr>
        <p:spPr>
          <a:xfrm rot="5400000">
            <a:off x="6810465" y="2477489"/>
            <a:ext cx="418453" cy="3005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pic>
        <p:nvPicPr>
          <p:cNvPr id="8"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10043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smtClean="0">
                <a:solidFill>
                  <a:srgbClr val="FF0000"/>
                </a:solidFill>
              </a:rPr>
              <a:t>4. Pazar Araştırması ve Pazara Giriş</a:t>
            </a:r>
            <a:r>
              <a:rPr lang="nn-NO" sz="2000" b="1" dirty="0" smtClean="0">
                <a:solidFill>
                  <a:srgbClr val="FF0000"/>
                </a:solidFill>
              </a:rPr>
              <a:t> </a:t>
            </a:r>
            <a:r>
              <a:rPr lang="nn-NO" sz="2000" b="1" dirty="0">
                <a:solidFill>
                  <a:srgbClr val="FF0000"/>
                </a:solidFill>
              </a:rPr>
              <a:t>Desteği</a:t>
            </a:r>
            <a:r>
              <a:rPr lang="tr-TR" sz="2000" b="1" dirty="0">
                <a:solidFill>
                  <a:srgbClr val="FF0000"/>
                </a:solidFill>
              </a:rPr>
              <a:t/>
            </a:r>
            <a:br>
              <a:rPr lang="tr-TR" sz="2000" b="1" dirty="0">
                <a:solidFill>
                  <a:srgbClr val="FF0000"/>
                </a:solidFill>
              </a:rPr>
            </a:br>
            <a:r>
              <a:rPr lang="tr-TR" sz="1600" b="1" dirty="0">
                <a:solidFill>
                  <a:srgbClr val="FF0000"/>
                </a:solidFill>
              </a:rPr>
              <a:t/>
            </a:r>
            <a:br>
              <a:rPr lang="tr-TR" sz="1600" b="1" dirty="0">
                <a:solidFill>
                  <a:srgbClr val="FF0000"/>
                </a:solidFill>
              </a:rPr>
            </a:br>
            <a:r>
              <a:rPr lang="tr-TR" sz="1600" b="1" dirty="0" smtClean="0">
                <a:solidFill>
                  <a:schemeClr val="tx2"/>
                </a:solidFill>
              </a:rPr>
              <a:t>III-Sektörel </a:t>
            </a:r>
            <a:r>
              <a:rPr lang="tr-TR" sz="1600" b="1" dirty="0">
                <a:solidFill>
                  <a:schemeClr val="tx2"/>
                </a:solidFill>
              </a:rPr>
              <a:t>Ticaret Heyeti ve Alım Heyeti Programları </a:t>
            </a:r>
            <a:r>
              <a:rPr lang="tr-TR" sz="1600" b="1" dirty="0" smtClean="0">
                <a:solidFill>
                  <a:schemeClr val="tx2"/>
                </a:solidFill>
              </a:rPr>
              <a:t>Desteği</a:t>
            </a:r>
            <a:br>
              <a:rPr lang="tr-TR" sz="1600" b="1" dirty="0" smtClean="0">
                <a:solidFill>
                  <a:schemeClr val="tx2"/>
                </a:solidFill>
              </a:rPr>
            </a:br>
            <a:r>
              <a:rPr lang="tr-TR" sz="1600" b="1" dirty="0">
                <a:solidFill>
                  <a:schemeClr val="tx2"/>
                </a:solidFill>
              </a:rPr>
              <a:t/>
            </a:r>
            <a:br>
              <a:rPr lang="tr-TR" sz="1600" b="1" dirty="0">
                <a:solidFill>
                  <a:schemeClr val="tx2"/>
                </a:solidFill>
              </a:rPr>
            </a:br>
            <a:r>
              <a:rPr lang="tr-TR" sz="1600" dirty="0">
                <a:solidFill>
                  <a:schemeClr val="tx2"/>
                </a:solidFill>
              </a:rPr>
              <a:t>Müsteşarlık koordinasyonunda Organizatör Kuruluşlarca düzenlenen sektörel ticaret heyeti ile alım heyeti programlarına ilişkin giderler </a:t>
            </a:r>
            <a:r>
              <a:rPr lang="tr-TR" sz="1600" b="1" dirty="0">
                <a:solidFill>
                  <a:schemeClr val="tx2"/>
                </a:solidFill>
              </a:rPr>
              <a:t>%50 </a:t>
            </a:r>
            <a:r>
              <a:rPr lang="tr-TR" sz="1600" dirty="0">
                <a:solidFill>
                  <a:schemeClr val="tx2"/>
                </a:solidFill>
              </a:rPr>
              <a:t>oranında ve </a:t>
            </a:r>
            <a:r>
              <a:rPr lang="tr-TR" sz="1600" u="sng" dirty="0">
                <a:solidFill>
                  <a:schemeClr val="tx2"/>
                </a:solidFill>
              </a:rPr>
              <a:t>program başına </a:t>
            </a:r>
            <a:r>
              <a:rPr lang="tr-TR" sz="1600" b="1" dirty="0" smtClean="0">
                <a:solidFill>
                  <a:schemeClr val="tx2"/>
                </a:solidFill>
              </a:rPr>
              <a:t>150.000 $</a:t>
            </a:r>
            <a:r>
              <a:rPr lang="tr-TR" sz="1600" dirty="0" smtClean="0">
                <a:solidFill>
                  <a:schemeClr val="tx2"/>
                </a:solidFill>
              </a:rPr>
              <a:t>’a kadar </a:t>
            </a:r>
            <a:r>
              <a:rPr lang="tr-TR" sz="1600" dirty="0">
                <a:solidFill>
                  <a:schemeClr val="tx2"/>
                </a:solidFill>
              </a:rPr>
              <a:t>desteklenir. </a:t>
            </a:r>
            <a:r>
              <a:rPr lang="tr-TR" sz="1600" dirty="0" smtClean="0">
                <a:solidFill>
                  <a:schemeClr val="tx2"/>
                </a:solidFill>
              </a:rPr>
              <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*Ulaşım giderleri (otobüs, uçak, tren biletleri, araç kirası)</a:t>
            </a:r>
            <a:br>
              <a:rPr lang="tr-TR" sz="1600" dirty="0" smtClean="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*Konaklama giderleri (Sektörel heyetlerde şirket başına, Alım heyetlerinde davetli kurum/kuruluş başına günlük </a:t>
            </a:r>
            <a:r>
              <a:rPr lang="tr-TR" sz="1600" b="1" dirty="0" smtClean="0">
                <a:solidFill>
                  <a:schemeClr val="tx2"/>
                </a:solidFill>
              </a:rPr>
              <a:t>300 $</a:t>
            </a:r>
            <a:r>
              <a:rPr lang="tr-TR" sz="1600" dirty="0" smtClean="0">
                <a:solidFill>
                  <a:schemeClr val="tx2"/>
                </a:solidFill>
              </a:rPr>
              <a:t> oda-kahvaltı)</a:t>
            </a:r>
            <a:r>
              <a:rPr lang="tr-TR" sz="1600" b="1" dirty="0" smtClean="0">
                <a:solidFill>
                  <a:schemeClr val="tx2"/>
                </a:solidFill>
              </a:rPr>
              <a:t/>
            </a:r>
            <a:br>
              <a:rPr lang="tr-TR" sz="1600" b="1" dirty="0" smtClean="0">
                <a:solidFill>
                  <a:schemeClr val="tx2"/>
                </a:solidFill>
              </a:rPr>
            </a:br>
            <a:r>
              <a:rPr lang="tr-TR" sz="1600" b="1" dirty="0" smtClean="0">
                <a:solidFill>
                  <a:schemeClr val="tx2"/>
                </a:solidFill>
              </a:rPr>
              <a:t/>
            </a:r>
            <a:br>
              <a:rPr lang="tr-TR" sz="1600" b="1" dirty="0" smtClean="0">
                <a:solidFill>
                  <a:schemeClr val="tx2"/>
                </a:solidFill>
              </a:rPr>
            </a:br>
            <a:r>
              <a:rPr lang="tr-TR" sz="1600" dirty="0" smtClean="0">
                <a:solidFill>
                  <a:schemeClr val="tx2"/>
                </a:solidFill>
              </a:rPr>
              <a:t>*Heyet organizasyonuna yönelik giderler (tercüman, salon kiraları, reklam giderleri, vb.)</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a:solidFill>
                  <a:schemeClr val="tx2"/>
                </a:solidFill>
              </a:rPr>
              <a:t>Bir takvim yılında bir Organizatör Kuruluşun yaptığı en fazla </a:t>
            </a:r>
            <a:r>
              <a:rPr lang="tr-TR" sz="1600" b="1" dirty="0">
                <a:solidFill>
                  <a:schemeClr val="tx2"/>
                </a:solidFill>
              </a:rPr>
              <a:t>5</a:t>
            </a:r>
            <a:r>
              <a:rPr lang="tr-TR" sz="1600" dirty="0">
                <a:solidFill>
                  <a:schemeClr val="tx2"/>
                </a:solidFill>
              </a:rPr>
              <a:t> </a:t>
            </a:r>
            <a:r>
              <a:rPr lang="tr-TR" sz="1600" b="1" dirty="0" smtClean="0">
                <a:solidFill>
                  <a:schemeClr val="tx2"/>
                </a:solidFill>
              </a:rPr>
              <a:t>sektörel </a:t>
            </a:r>
            <a:r>
              <a:rPr lang="tr-TR" sz="1600" b="1" dirty="0">
                <a:solidFill>
                  <a:schemeClr val="tx2"/>
                </a:solidFill>
              </a:rPr>
              <a:t>ticaret heyeti </a:t>
            </a:r>
            <a:r>
              <a:rPr lang="tr-TR" sz="1600" dirty="0">
                <a:solidFill>
                  <a:schemeClr val="tx2"/>
                </a:solidFill>
              </a:rPr>
              <a:t>ve </a:t>
            </a:r>
            <a:r>
              <a:rPr lang="tr-TR" sz="1600" b="1" dirty="0">
                <a:solidFill>
                  <a:schemeClr val="tx2"/>
                </a:solidFill>
              </a:rPr>
              <a:t>10</a:t>
            </a:r>
            <a:r>
              <a:rPr lang="tr-TR" sz="1600" dirty="0">
                <a:solidFill>
                  <a:schemeClr val="tx2"/>
                </a:solidFill>
              </a:rPr>
              <a:t> </a:t>
            </a:r>
            <a:r>
              <a:rPr lang="tr-TR" sz="1600" b="1" dirty="0" smtClean="0">
                <a:solidFill>
                  <a:schemeClr val="tx2"/>
                </a:solidFill>
              </a:rPr>
              <a:t>alım </a:t>
            </a:r>
            <a:r>
              <a:rPr lang="tr-TR" sz="1600" b="1" dirty="0">
                <a:solidFill>
                  <a:schemeClr val="tx2"/>
                </a:solidFill>
              </a:rPr>
              <a:t>heyeti </a:t>
            </a:r>
            <a:r>
              <a:rPr lang="tr-TR" sz="1600" dirty="0">
                <a:solidFill>
                  <a:schemeClr val="tx2"/>
                </a:solidFill>
              </a:rPr>
              <a:t>programı desteklenir</a:t>
            </a:r>
            <a:r>
              <a:rPr lang="tr-TR" sz="1600" dirty="0" smtClean="0">
                <a:solidFill>
                  <a:schemeClr val="tx2"/>
                </a:solidFill>
              </a:rPr>
              <a:t>.</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a:r>
            <a:br>
              <a:rPr lang="tr-TR" sz="1600" dirty="0" smtClean="0">
                <a:solidFill>
                  <a:schemeClr val="tx2"/>
                </a:solidFill>
              </a:rPr>
            </a:br>
            <a:endParaRPr lang="tr-TR" sz="1600"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1078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smtClean="0">
                <a:solidFill>
                  <a:srgbClr val="FF0000"/>
                </a:solidFill>
              </a:rPr>
              <a:t>4. Pazar Araştırması ve Pazara Giriş</a:t>
            </a:r>
            <a:r>
              <a:rPr lang="nn-NO" sz="2000" b="1" dirty="0" smtClean="0">
                <a:solidFill>
                  <a:srgbClr val="FF0000"/>
                </a:solidFill>
              </a:rPr>
              <a:t> </a:t>
            </a:r>
            <a:r>
              <a:rPr lang="nn-NO" sz="2000" b="1" dirty="0">
                <a:solidFill>
                  <a:srgbClr val="FF0000"/>
                </a:solidFill>
              </a:rPr>
              <a:t>Desteği</a:t>
            </a:r>
            <a:r>
              <a:rPr lang="tr-TR" sz="2000" b="1" dirty="0">
                <a:solidFill>
                  <a:srgbClr val="FF0000"/>
                </a:solidFill>
              </a:rPr>
              <a:t/>
            </a:r>
            <a:br>
              <a:rPr lang="tr-TR" sz="2000" b="1" dirty="0">
                <a:solidFill>
                  <a:srgbClr val="FF0000"/>
                </a:solidFill>
              </a:rPr>
            </a:br>
            <a:r>
              <a:rPr lang="tr-TR" sz="1600" b="1" dirty="0">
                <a:solidFill>
                  <a:srgbClr val="FF0000"/>
                </a:solidFill>
              </a:rPr>
              <a:t/>
            </a:r>
            <a:br>
              <a:rPr lang="tr-TR" sz="1600" b="1" dirty="0">
                <a:solidFill>
                  <a:srgbClr val="FF0000"/>
                </a:solidFill>
              </a:rPr>
            </a:br>
            <a:r>
              <a:rPr lang="tr-TR" sz="1600" b="1" dirty="0" smtClean="0">
                <a:solidFill>
                  <a:schemeClr val="tx2"/>
                </a:solidFill>
              </a:rPr>
              <a:t>IV-E-Ticaret </a:t>
            </a:r>
            <a:r>
              <a:rPr lang="tr-TR" sz="1600" b="1" dirty="0">
                <a:solidFill>
                  <a:schemeClr val="tx2"/>
                </a:solidFill>
              </a:rPr>
              <a:t>Sitelerine Üyelik Desteği</a:t>
            </a:r>
            <a:r>
              <a:rPr lang="tr-TR" sz="1600" b="1" dirty="0" smtClean="0">
                <a:solidFill>
                  <a:schemeClr val="tx2"/>
                </a:solidFill>
              </a:rPr>
              <a:t/>
            </a:r>
            <a:br>
              <a:rPr lang="tr-TR" sz="1600" b="1" dirty="0" smtClean="0">
                <a:solidFill>
                  <a:schemeClr val="tx2"/>
                </a:solidFill>
              </a:rPr>
            </a:br>
            <a:r>
              <a:rPr lang="tr-TR" sz="1600" b="1" dirty="0">
                <a:solidFill>
                  <a:schemeClr val="tx2"/>
                </a:solidFill>
              </a:rPr>
              <a:t/>
            </a:r>
            <a:br>
              <a:rPr lang="tr-TR" sz="1600" b="1" dirty="0">
                <a:solidFill>
                  <a:schemeClr val="tx2"/>
                </a:solidFill>
              </a:rPr>
            </a:br>
            <a:r>
              <a:rPr lang="tr-TR" sz="1600" b="1" dirty="0" smtClean="0">
                <a:solidFill>
                  <a:schemeClr val="tx2"/>
                </a:solidFill>
              </a:rPr>
              <a:t>* </a:t>
            </a:r>
            <a:r>
              <a:rPr lang="tr-TR" sz="1600" dirty="0" smtClean="0">
                <a:solidFill>
                  <a:schemeClr val="tx2"/>
                </a:solidFill>
              </a:rPr>
              <a:t>Nihai </a:t>
            </a:r>
            <a:r>
              <a:rPr lang="tr-TR" sz="1600" dirty="0">
                <a:solidFill>
                  <a:schemeClr val="tx2"/>
                </a:solidFill>
              </a:rPr>
              <a:t>tüketiciye yönelik olmayan e-ticaret sitelerine üyelik giderleri </a:t>
            </a:r>
            <a:r>
              <a:rPr lang="tr-TR" sz="1600" u="sng" dirty="0">
                <a:solidFill>
                  <a:schemeClr val="tx2"/>
                </a:solidFill>
              </a:rPr>
              <a:t>şirketler için </a:t>
            </a:r>
            <a:r>
              <a:rPr lang="tr-TR" sz="1600" b="1" dirty="0">
                <a:solidFill>
                  <a:schemeClr val="tx2"/>
                </a:solidFill>
              </a:rPr>
              <a:t>%70 </a:t>
            </a:r>
            <a:r>
              <a:rPr lang="tr-TR" sz="1600" dirty="0">
                <a:solidFill>
                  <a:schemeClr val="tx2"/>
                </a:solidFill>
              </a:rPr>
              <a:t>oranında ve </a:t>
            </a:r>
            <a:r>
              <a:rPr lang="tr-TR" sz="1600" u="sng" dirty="0">
                <a:solidFill>
                  <a:schemeClr val="tx2"/>
                </a:solidFill>
              </a:rPr>
              <a:t>yıllık en fazla </a:t>
            </a:r>
            <a:r>
              <a:rPr lang="tr-TR" sz="1600" b="1" dirty="0" smtClean="0">
                <a:solidFill>
                  <a:schemeClr val="tx2"/>
                </a:solidFill>
              </a:rPr>
              <a:t>10.000 $</a:t>
            </a:r>
            <a:r>
              <a:rPr lang="tr-TR" sz="1600" dirty="0" smtClean="0">
                <a:solidFill>
                  <a:schemeClr val="tx2"/>
                </a:solidFill>
              </a:rPr>
              <a:t>’a kadar </a:t>
            </a:r>
            <a:r>
              <a:rPr lang="tr-TR" sz="1600" dirty="0">
                <a:solidFill>
                  <a:schemeClr val="tx2"/>
                </a:solidFill>
              </a:rPr>
              <a:t>desteklenir. </a:t>
            </a:r>
            <a:br>
              <a:rPr lang="tr-TR" sz="1600" dirty="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Şirketler </a:t>
            </a:r>
            <a:r>
              <a:rPr lang="tr-TR" sz="1600" u="sng" dirty="0">
                <a:solidFill>
                  <a:schemeClr val="tx2"/>
                </a:solidFill>
              </a:rPr>
              <a:t>en fazla </a:t>
            </a:r>
            <a:r>
              <a:rPr lang="tr-TR" sz="1600" b="1" dirty="0">
                <a:solidFill>
                  <a:schemeClr val="tx2"/>
                </a:solidFill>
              </a:rPr>
              <a:t>5</a:t>
            </a:r>
            <a:r>
              <a:rPr lang="tr-TR" sz="1600" dirty="0">
                <a:solidFill>
                  <a:schemeClr val="tx2"/>
                </a:solidFill>
              </a:rPr>
              <a:t> </a:t>
            </a:r>
            <a:r>
              <a:rPr lang="tr-TR" sz="1600" dirty="0" smtClean="0">
                <a:solidFill>
                  <a:schemeClr val="tx2"/>
                </a:solidFill>
              </a:rPr>
              <a:t>e-ticaret </a:t>
            </a:r>
            <a:r>
              <a:rPr lang="tr-TR" sz="1600" dirty="0">
                <a:solidFill>
                  <a:schemeClr val="tx2"/>
                </a:solidFill>
              </a:rPr>
              <a:t>sitesi için ve e-ticaret sitesi başına </a:t>
            </a:r>
            <a:r>
              <a:rPr lang="tr-TR" sz="1600" u="sng" dirty="0">
                <a:solidFill>
                  <a:schemeClr val="tx2"/>
                </a:solidFill>
              </a:rPr>
              <a:t>en fazla</a:t>
            </a:r>
            <a:r>
              <a:rPr lang="tr-TR" sz="1600" b="1" u="sng" dirty="0">
                <a:solidFill>
                  <a:schemeClr val="tx2"/>
                </a:solidFill>
              </a:rPr>
              <a:t> </a:t>
            </a:r>
            <a:r>
              <a:rPr lang="tr-TR" sz="1600" b="1" dirty="0">
                <a:solidFill>
                  <a:schemeClr val="tx2"/>
                </a:solidFill>
              </a:rPr>
              <a:t>3 </a:t>
            </a:r>
            <a:r>
              <a:rPr lang="tr-TR" sz="1600" dirty="0" smtClean="0">
                <a:solidFill>
                  <a:schemeClr val="tx2"/>
                </a:solidFill>
              </a:rPr>
              <a:t>yıl </a:t>
            </a:r>
            <a:r>
              <a:rPr lang="tr-TR" sz="1600" dirty="0">
                <a:solidFill>
                  <a:schemeClr val="tx2"/>
                </a:solidFill>
              </a:rPr>
              <a:t>süresince </a:t>
            </a:r>
            <a:r>
              <a:rPr lang="tr-TR" sz="1600" dirty="0" smtClean="0">
                <a:solidFill>
                  <a:schemeClr val="tx2"/>
                </a:solidFill>
              </a:rPr>
              <a:t>destekten yararlanabilir</a:t>
            </a:r>
            <a:r>
              <a:rPr lang="tr-TR" sz="1600" dirty="0">
                <a:solidFill>
                  <a:schemeClr val="tx2"/>
                </a:solidFill>
              </a:rPr>
              <a:t>. </a:t>
            </a:r>
            <a:br>
              <a:rPr lang="tr-TR" sz="1600" dirty="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Şirketlerin </a:t>
            </a:r>
            <a:r>
              <a:rPr lang="tr-TR" sz="1600" u="sng" dirty="0">
                <a:solidFill>
                  <a:schemeClr val="tx2"/>
                </a:solidFill>
              </a:rPr>
              <a:t>en az bir </a:t>
            </a:r>
            <a:r>
              <a:rPr lang="tr-TR" sz="1600" dirty="0">
                <a:solidFill>
                  <a:schemeClr val="tx2"/>
                </a:solidFill>
              </a:rPr>
              <a:t>yabancı dilde </a:t>
            </a:r>
            <a:r>
              <a:rPr lang="tr-TR" sz="1600" dirty="0" smtClean="0">
                <a:solidFill>
                  <a:schemeClr val="tx2"/>
                </a:solidFill>
              </a:rPr>
              <a:t>yayımlanan, </a:t>
            </a:r>
            <a:r>
              <a:rPr lang="tr-TR" sz="1600" dirty="0">
                <a:solidFill>
                  <a:schemeClr val="tx2"/>
                </a:solidFill>
              </a:rPr>
              <a:t>ticari faaliyetiyle ilgili bir internet sitesi olması zorunludur. </a:t>
            </a:r>
            <a:br>
              <a:rPr lang="tr-TR" sz="1600" dirty="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E-ticaret </a:t>
            </a:r>
            <a:r>
              <a:rPr lang="tr-TR" sz="1600" dirty="0">
                <a:solidFill>
                  <a:schemeClr val="tx2"/>
                </a:solidFill>
              </a:rPr>
              <a:t>sitelerinde yer alan site içi reklam ve reklam bandı (banner) giderleri destek kapsamı dışındadır.</a:t>
            </a:r>
            <a:r>
              <a:rPr lang="tr-TR" sz="1600" b="1" dirty="0">
                <a:solidFill>
                  <a:schemeClr val="tx2"/>
                </a:solidFill>
              </a:rPr>
              <a:t/>
            </a:r>
            <a:br>
              <a:rPr lang="tr-TR" sz="1600" b="1" dirty="0">
                <a:solidFill>
                  <a:schemeClr val="tx2"/>
                </a:solidFill>
              </a:rPr>
            </a:br>
            <a:r>
              <a:rPr lang="tr-TR" sz="1600" dirty="0" smtClean="0">
                <a:solidFill>
                  <a:schemeClr val="tx2"/>
                </a:solidFill>
              </a:rPr>
              <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a:r>
            <a:br>
              <a:rPr lang="tr-TR" sz="1600" dirty="0" smtClean="0">
                <a:solidFill>
                  <a:schemeClr val="tx2"/>
                </a:solidFill>
              </a:rPr>
            </a:br>
            <a:endParaRPr lang="tr-TR" sz="1600"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22459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a:solidFill>
                  <a:srgbClr val="FF0000"/>
                </a:solidFill>
              </a:rPr>
              <a:t>5. Uluslararası Rekabetçiliğin Geliştirilmesi Desteği</a:t>
            </a:r>
            <a:br>
              <a:rPr lang="tr-TR" sz="2000" b="1" dirty="0">
                <a:solidFill>
                  <a:srgbClr val="FF0000"/>
                </a:solidFill>
              </a:rPr>
            </a:br>
            <a:r>
              <a:rPr lang="tr-TR" sz="2000" b="1" dirty="0" smtClean="0">
                <a:solidFill>
                  <a:srgbClr val="FF0000"/>
                </a:solidFill>
              </a:rPr>
              <a:t/>
            </a:r>
            <a:br>
              <a:rPr lang="tr-TR" sz="2000" b="1" dirty="0" smtClean="0">
                <a:solidFill>
                  <a:srgbClr val="FF0000"/>
                </a:solidFill>
              </a:rPr>
            </a:br>
            <a:r>
              <a:rPr lang="tr-TR" sz="1600" b="1" dirty="0" smtClean="0">
                <a:solidFill>
                  <a:schemeClr val="tx2"/>
                </a:solidFill>
              </a:rPr>
              <a:t>I-İhtiyaç </a:t>
            </a:r>
            <a:r>
              <a:rPr lang="tr-TR" sz="1600" b="1" dirty="0">
                <a:solidFill>
                  <a:schemeClr val="tx2"/>
                </a:solidFill>
              </a:rPr>
              <a:t>Analizi, Eğitim Ve/Veya Danışmanlık </a:t>
            </a:r>
            <a:r>
              <a:rPr lang="tr-TR" sz="1600" b="1" dirty="0" smtClean="0">
                <a:solidFill>
                  <a:schemeClr val="tx2"/>
                </a:solidFill>
              </a:rPr>
              <a:t>Programları (</a:t>
            </a:r>
            <a:r>
              <a:rPr lang="tr-TR" sz="1600" b="1" dirty="0">
                <a:solidFill>
                  <a:schemeClr val="tx2"/>
                </a:solidFill>
              </a:rPr>
              <a:t>İşbirliği </a:t>
            </a:r>
            <a:r>
              <a:rPr lang="tr-TR" sz="1600" b="1" dirty="0" smtClean="0">
                <a:solidFill>
                  <a:schemeClr val="tx2"/>
                </a:solidFill>
              </a:rPr>
              <a:t>Kuruluşlarına Yönelik)</a:t>
            </a:r>
            <a:br>
              <a:rPr lang="tr-TR" sz="1600" b="1" dirty="0" smtClean="0">
                <a:solidFill>
                  <a:schemeClr val="tx2"/>
                </a:solidFill>
              </a:rPr>
            </a:br>
            <a:r>
              <a:rPr lang="tr-TR" sz="1600" b="1" dirty="0">
                <a:solidFill>
                  <a:schemeClr val="tx2"/>
                </a:solidFill>
              </a:rPr>
              <a:t/>
            </a:r>
            <a:br>
              <a:rPr lang="tr-TR" sz="1600" b="1" dirty="0">
                <a:solidFill>
                  <a:schemeClr val="tx2"/>
                </a:solidFill>
              </a:rPr>
            </a:br>
            <a:r>
              <a:rPr lang="tr-TR" sz="1600" b="1" dirty="0" smtClean="0">
                <a:solidFill>
                  <a:schemeClr val="tx2"/>
                </a:solidFill>
              </a:rPr>
              <a:t>* </a:t>
            </a:r>
            <a:r>
              <a:rPr lang="tr-TR" sz="1600" dirty="0" smtClean="0">
                <a:solidFill>
                  <a:schemeClr val="tx2"/>
                </a:solidFill>
              </a:rPr>
              <a:t>Hazırlanan </a:t>
            </a:r>
            <a:r>
              <a:rPr lang="tr-TR" sz="1600" dirty="0">
                <a:solidFill>
                  <a:schemeClr val="tx2"/>
                </a:solidFill>
              </a:rPr>
              <a:t>ihtiyaç analizi raporu gideri ile düzenlenen eğitim ve/veya danışmanlık programları çerçevesinde verilen eğitim, danışmanlık faaliyet giderleri ile program organizasyonuna yönelik faaliyet giderlerinin en fazla </a:t>
            </a:r>
            <a:r>
              <a:rPr lang="tr-TR" sz="1600" b="1" dirty="0">
                <a:solidFill>
                  <a:schemeClr val="tx2"/>
                </a:solidFill>
              </a:rPr>
              <a:t>%75’i </a:t>
            </a:r>
            <a:r>
              <a:rPr lang="tr-TR" sz="1600" dirty="0">
                <a:solidFill>
                  <a:schemeClr val="tx2"/>
                </a:solidFill>
              </a:rPr>
              <a:t>proje bazında </a:t>
            </a:r>
            <a:r>
              <a:rPr lang="tr-TR" sz="1600" b="1" dirty="0">
                <a:solidFill>
                  <a:schemeClr val="tx2"/>
                </a:solidFill>
              </a:rPr>
              <a:t>400.000 </a:t>
            </a:r>
            <a:r>
              <a:rPr lang="tr-TR" sz="1600" b="1" dirty="0" smtClean="0">
                <a:solidFill>
                  <a:schemeClr val="tx2"/>
                </a:solidFill>
              </a:rPr>
              <a:t>$</a:t>
            </a:r>
            <a:r>
              <a:rPr lang="tr-TR" sz="1600" dirty="0" smtClean="0">
                <a:solidFill>
                  <a:schemeClr val="tx2"/>
                </a:solidFill>
              </a:rPr>
              <a:t>’</a:t>
            </a:r>
            <a:r>
              <a:rPr lang="tr-TR" sz="1600" dirty="0" err="1" smtClean="0">
                <a:solidFill>
                  <a:schemeClr val="tx2"/>
                </a:solidFill>
              </a:rPr>
              <a:t>ına</a:t>
            </a:r>
            <a:r>
              <a:rPr lang="tr-TR" sz="1600" dirty="0" smtClean="0">
                <a:solidFill>
                  <a:schemeClr val="tx2"/>
                </a:solidFill>
              </a:rPr>
              <a:t> kadar </a:t>
            </a:r>
            <a:r>
              <a:rPr lang="tr-TR" sz="1600" dirty="0">
                <a:solidFill>
                  <a:schemeClr val="tx2"/>
                </a:solidFill>
              </a:rPr>
              <a:t>karşılanır. </a:t>
            </a:r>
            <a:r>
              <a:rPr lang="tr-TR" sz="1600" dirty="0" smtClean="0">
                <a:solidFill>
                  <a:schemeClr val="tx2"/>
                </a:solidFill>
              </a:rPr>
              <a:t/>
            </a:r>
            <a:br>
              <a:rPr lang="tr-TR" sz="1600" dirty="0" smtClean="0">
                <a:solidFill>
                  <a:schemeClr val="tx2"/>
                </a:solidFill>
              </a:rPr>
            </a:br>
            <a:r>
              <a:rPr lang="tr-TR" sz="1600" b="1" dirty="0" smtClean="0">
                <a:solidFill>
                  <a:schemeClr val="tx2"/>
                </a:solidFill>
              </a:rPr>
              <a:t/>
            </a:r>
            <a:br>
              <a:rPr lang="tr-TR" sz="1600" b="1" dirty="0" smtClean="0">
                <a:solidFill>
                  <a:schemeClr val="tx2"/>
                </a:solidFill>
              </a:rPr>
            </a:br>
            <a:r>
              <a:rPr lang="tr-TR" sz="1600" dirty="0" smtClean="0">
                <a:solidFill>
                  <a:schemeClr val="tx2"/>
                </a:solidFill>
              </a:rPr>
              <a:t>* </a:t>
            </a:r>
            <a:r>
              <a:rPr lang="tr-TR" sz="1600" b="1" dirty="0" smtClean="0">
                <a:solidFill>
                  <a:schemeClr val="tx2"/>
                </a:solidFill>
              </a:rPr>
              <a:t>2</a:t>
            </a:r>
            <a:r>
              <a:rPr lang="tr-TR" sz="1600" dirty="0" smtClean="0">
                <a:solidFill>
                  <a:schemeClr val="tx2"/>
                </a:solidFill>
              </a:rPr>
              <a:t> uzman personelin </a:t>
            </a:r>
            <a:r>
              <a:rPr lang="tr-TR" sz="1600" b="1" dirty="0" smtClean="0">
                <a:solidFill>
                  <a:schemeClr val="tx2"/>
                </a:solidFill>
              </a:rPr>
              <a:t>3 yıl</a:t>
            </a:r>
            <a:r>
              <a:rPr lang="tr-TR" sz="1600" dirty="0" smtClean="0">
                <a:solidFill>
                  <a:schemeClr val="tx2"/>
                </a:solidFill>
              </a:rPr>
              <a:t> boyunca en fazla </a:t>
            </a:r>
            <a:r>
              <a:rPr lang="tr-TR" sz="1600" b="1" dirty="0" smtClean="0">
                <a:solidFill>
                  <a:schemeClr val="tx2"/>
                </a:solidFill>
              </a:rPr>
              <a:t>%75 </a:t>
            </a:r>
            <a:r>
              <a:rPr lang="tr-TR" sz="1600" dirty="0" smtClean="0">
                <a:solidFill>
                  <a:schemeClr val="tx2"/>
                </a:solidFill>
              </a:rPr>
              <a:t>istihdam</a:t>
            </a:r>
            <a:r>
              <a:rPr lang="tr-TR" sz="1600" b="1" dirty="0" smtClean="0">
                <a:solidFill>
                  <a:schemeClr val="tx2"/>
                </a:solidFill>
              </a:rPr>
              <a:t> </a:t>
            </a:r>
            <a:r>
              <a:rPr lang="tr-TR" sz="1600" dirty="0" smtClean="0">
                <a:solidFill>
                  <a:schemeClr val="tx2"/>
                </a:solidFill>
              </a:rPr>
              <a:t>giderleri (brüt maaş)</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b="1" dirty="0" smtClean="0">
                <a:solidFill>
                  <a:schemeClr val="tx2"/>
                </a:solidFill>
              </a:rPr>
              <a:t>II-Bireysel </a:t>
            </a:r>
            <a:r>
              <a:rPr lang="tr-TR" sz="1600" b="1" dirty="0">
                <a:solidFill>
                  <a:schemeClr val="tx2"/>
                </a:solidFill>
              </a:rPr>
              <a:t>Danışmanlık Programları (Şirketlere Yönelik)</a:t>
            </a:r>
            <a:br>
              <a:rPr lang="tr-TR" sz="1600" b="1" dirty="0">
                <a:solidFill>
                  <a:schemeClr val="tx2"/>
                </a:solidFill>
              </a:rPr>
            </a:br>
            <a:r>
              <a:rPr lang="tr-TR" sz="2000" b="1" dirty="0">
                <a:solidFill>
                  <a:srgbClr val="FF0000"/>
                </a:solidFill>
              </a:rPr>
              <a:t/>
            </a:r>
            <a:br>
              <a:rPr lang="tr-TR" sz="2000" b="1" dirty="0">
                <a:solidFill>
                  <a:srgbClr val="FF0000"/>
                </a:solidFill>
              </a:rPr>
            </a:br>
            <a:r>
              <a:rPr lang="tr-TR" sz="1600" dirty="0">
                <a:solidFill>
                  <a:schemeClr val="tx2"/>
                </a:solidFill>
              </a:rPr>
              <a:t>Proje bitimini müteakip Bakanlıkça uygun görülen konularda, şirketlerin yıllık </a:t>
            </a:r>
            <a:r>
              <a:rPr lang="tr-TR" sz="1600" b="1" dirty="0">
                <a:solidFill>
                  <a:schemeClr val="tx2"/>
                </a:solidFill>
              </a:rPr>
              <a:t>50.000 $</a:t>
            </a:r>
            <a:r>
              <a:rPr lang="tr-TR" sz="1600" dirty="0">
                <a:solidFill>
                  <a:schemeClr val="tx2"/>
                </a:solidFill>
              </a:rPr>
              <a:t>’a kadar </a:t>
            </a:r>
            <a:r>
              <a:rPr lang="tr-TR" sz="1600" b="1" dirty="0">
                <a:solidFill>
                  <a:schemeClr val="tx2"/>
                </a:solidFill>
              </a:rPr>
              <a:t>3 yıl </a:t>
            </a:r>
            <a:r>
              <a:rPr lang="tr-TR" sz="1600" dirty="0">
                <a:solidFill>
                  <a:schemeClr val="tx2"/>
                </a:solidFill>
              </a:rPr>
              <a:t>alacakları danışmanlık hizmetlerine ilişkin giderler </a:t>
            </a:r>
            <a:r>
              <a:rPr lang="tr-TR" sz="1600" b="1" dirty="0">
                <a:solidFill>
                  <a:schemeClr val="tx2"/>
                </a:solidFill>
              </a:rPr>
              <a:t>% 70 </a:t>
            </a:r>
            <a:r>
              <a:rPr lang="tr-TR" sz="1600" dirty="0">
                <a:solidFill>
                  <a:schemeClr val="tx2"/>
                </a:solidFill>
              </a:rPr>
              <a:t>oranında karşılanır.</a:t>
            </a:r>
            <a:r>
              <a:rPr lang="tr-TR" sz="1600" dirty="0" smtClean="0">
                <a:solidFill>
                  <a:schemeClr val="tx2"/>
                </a:solidFill>
              </a:rPr>
              <a:t/>
            </a:r>
            <a:br>
              <a:rPr lang="tr-TR" sz="1600" dirty="0" smtClean="0">
                <a:solidFill>
                  <a:schemeClr val="tx2"/>
                </a:solidFill>
              </a:rPr>
            </a:br>
            <a:r>
              <a:rPr lang="tr-TR" sz="2000" b="1" u="sng" dirty="0"/>
              <a:t/>
            </a:r>
            <a:br>
              <a:rPr lang="tr-TR" sz="2000" b="1" u="sng" dirty="0"/>
            </a:br>
            <a:endParaRPr lang="tr-TR" sz="2000" b="1"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20864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a:solidFill>
                  <a:srgbClr val="FF0000"/>
                </a:solidFill>
              </a:rPr>
              <a:t>5. Uluslararası Rekabetçiliğin Geliştirilmesi Desteği</a:t>
            </a:r>
            <a:br>
              <a:rPr lang="tr-TR" sz="2000" b="1" dirty="0">
                <a:solidFill>
                  <a:srgbClr val="FF0000"/>
                </a:solidFill>
              </a:rPr>
            </a:br>
            <a:r>
              <a:rPr lang="tr-TR" sz="2000" b="1" dirty="0" smtClean="0">
                <a:solidFill>
                  <a:srgbClr val="FF0000"/>
                </a:solidFill>
              </a:rPr>
              <a:t/>
            </a:r>
            <a:br>
              <a:rPr lang="tr-TR" sz="2000" b="1" dirty="0" smtClean="0">
                <a:solidFill>
                  <a:srgbClr val="FF0000"/>
                </a:solidFill>
              </a:rPr>
            </a:br>
            <a:r>
              <a:rPr lang="tr-TR" sz="1600" b="1" dirty="0" smtClean="0">
                <a:solidFill>
                  <a:schemeClr val="tx2"/>
                </a:solidFill>
              </a:rPr>
              <a:t>III-Yurtdışı Pazarlama ve Alım Heyeti Programları </a:t>
            </a:r>
            <a:r>
              <a:rPr lang="tr-TR" sz="1600" b="1" dirty="0">
                <a:solidFill>
                  <a:schemeClr val="tx2"/>
                </a:solidFill>
              </a:rPr>
              <a:t>(İşbirliği Kuruluşlarına </a:t>
            </a:r>
            <a:r>
              <a:rPr lang="tr-TR" sz="1600" b="1" dirty="0" smtClean="0">
                <a:solidFill>
                  <a:schemeClr val="tx2"/>
                </a:solidFill>
              </a:rPr>
              <a:t>ve Şirketlere Yönelik)</a:t>
            </a:r>
            <a:br>
              <a:rPr lang="tr-TR" sz="1600" b="1" dirty="0" smtClean="0">
                <a:solidFill>
                  <a:schemeClr val="tx2"/>
                </a:solidFill>
              </a:rPr>
            </a:br>
            <a:r>
              <a:rPr lang="tr-TR" sz="2000" b="1" dirty="0" smtClean="0">
                <a:solidFill>
                  <a:srgbClr val="FF0000"/>
                </a:solidFill>
              </a:rPr>
              <a:t/>
            </a:r>
            <a:br>
              <a:rPr lang="tr-TR" sz="2000" b="1" dirty="0" smtClean="0">
                <a:solidFill>
                  <a:srgbClr val="FF0000"/>
                </a:solidFill>
              </a:rPr>
            </a:br>
            <a:r>
              <a:rPr lang="tr-TR" sz="1600" dirty="0">
                <a:solidFill>
                  <a:schemeClr val="tx2"/>
                </a:solidFill>
              </a:rPr>
              <a:t>İşbirliği Kuruluşunca </a:t>
            </a:r>
            <a:r>
              <a:rPr lang="tr-TR" sz="1600" dirty="0" smtClean="0">
                <a:solidFill>
                  <a:schemeClr val="tx2"/>
                </a:solidFill>
              </a:rPr>
              <a:t>düzenlenen;</a:t>
            </a:r>
            <a:br>
              <a:rPr lang="tr-TR" sz="1600" dirty="0" smtClean="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*10 adet </a:t>
            </a:r>
            <a:r>
              <a:rPr lang="tr-TR" sz="1600" dirty="0">
                <a:solidFill>
                  <a:schemeClr val="tx2"/>
                </a:solidFill>
              </a:rPr>
              <a:t>yurt dışı pazarlama programları (ortak pazar araştırmaları, pazar ziyaretleri, küme tanıtım faaliyetleri, ticaret heyetleri, yurt dışı fuar ziyaretleri, eşleştirme </a:t>
            </a:r>
            <a:r>
              <a:rPr lang="tr-TR" sz="1600" dirty="0" smtClean="0">
                <a:solidFill>
                  <a:schemeClr val="tx2"/>
                </a:solidFill>
              </a:rPr>
              <a:t>vb. </a:t>
            </a:r>
            <a:r>
              <a:rPr lang="tr-TR" sz="1600" dirty="0">
                <a:solidFill>
                  <a:schemeClr val="tx2"/>
                </a:solidFill>
              </a:rPr>
              <a:t>organizasyonlar) için her bir program bazında </a:t>
            </a:r>
            <a:r>
              <a:rPr lang="tr-TR" sz="1600" b="1" dirty="0" smtClean="0">
                <a:solidFill>
                  <a:schemeClr val="tx2"/>
                </a:solidFill>
              </a:rPr>
              <a:t>150.000 $’a </a:t>
            </a:r>
            <a:r>
              <a:rPr lang="tr-TR" sz="1600" dirty="0" smtClean="0">
                <a:solidFill>
                  <a:schemeClr val="tx2"/>
                </a:solidFill>
              </a:rPr>
              <a:t>kadar</a:t>
            </a:r>
            <a:r>
              <a:rPr lang="tr-TR" sz="1600" b="1" dirty="0" smtClean="0">
                <a:solidFill>
                  <a:schemeClr val="tx2"/>
                </a:solidFill>
              </a:rPr>
              <a:t> %75 </a:t>
            </a:r>
            <a:r>
              <a:rPr lang="tr-TR" sz="1600" dirty="0" smtClean="0">
                <a:solidFill>
                  <a:schemeClr val="tx2"/>
                </a:solidFill>
              </a:rPr>
              <a:t>destek sağlanır.</a:t>
            </a:r>
            <a:r>
              <a:rPr lang="tr-TR" sz="1600" b="1" dirty="0" smtClean="0">
                <a:solidFill>
                  <a:schemeClr val="tx2"/>
                </a:solidFill>
              </a:rPr>
              <a:t/>
            </a:r>
            <a:br>
              <a:rPr lang="tr-TR" sz="1600" b="1"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*10 adet </a:t>
            </a:r>
            <a:r>
              <a:rPr lang="tr-TR" sz="1600" dirty="0">
                <a:solidFill>
                  <a:schemeClr val="tx2"/>
                </a:solidFill>
              </a:rPr>
              <a:t>yurt dışındaki alıcı firmaların Türkiye’den alım yapmaları amacıyla düzenlenen alım heyeti programları için ise her bir program bazında </a:t>
            </a:r>
            <a:r>
              <a:rPr lang="tr-TR" sz="1600" b="1" dirty="0">
                <a:solidFill>
                  <a:schemeClr val="tx2"/>
                </a:solidFill>
              </a:rPr>
              <a:t>100.000 </a:t>
            </a:r>
            <a:r>
              <a:rPr lang="tr-TR" sz="1600" b="1" dirty="0" smtClean="0">
                <a:solidFill>
                  <a:schemeClr val="tx2"/>
                </a:solidFill>
              </a:rPr>
              <a:t>$’a</a:t>
            </a:r>
            <a:r>
              <a:rPr lang="tr-TR" sz="1600" dirty="0" smtClean="0">
                <a:solidFill>
                  <a:schemeClr val="tx2"/>
                </a:solidFill>
              </a:rPr>
              <a:t> </a:t>
            </a:r>
            <a:r>
              <a:rPr lang="tr-TR" sz="1600" dirty="0">
                <a:solidFill>
                  <a:schemeClr val="tx2"/>
                </a:solidFill>
              </a:rPr>
              <a:t>kadar</a:t>
            </a:r>
            <a:r>
              <a:rPr lang="tr-TR" sz="1600" b="1" dirty="0">
                <a:solidFill>
                  <a:schemeClr val="tx2"/>
                </a:solidFill>
              </a:rPr>
              <a:t> %75 </a:t>
            </a:r>
            <a:r>
              <a:rPr lang="tr-TR" sz="1600" dirty="0">
                <a:solidFill>
                  <a:schemeClr val="tx2"/>
                </a:solidFill>
              </a:rPr>
              <a:t>destek sağlanır</a:t>
            </a:r>
            <a:r>
              <a:rPr lang="tr-TR" sz="1600" dirty="0" smtClean="0">
                <a:solidFill>
                  <a:schemeClr val="tx2"/>
                </a:solidFill>
              </a:rPr>
              <a:t>.</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Destek ulaşım, konaklama ve diğer giderleri (tercüman, kira, basılı malzeme, vb.) kapsar.</a:t>
            </a:r>
            <a:r>
              <a:rPr lang="tr-TR" sz="2000" b="1" u="sng" dirty="0"/>
              <a:t/>
            </a:r>
            <a:br>
              <a:rPr lang="tr-TR" sz="2000" b="1" u="sng" dirty="0"/>
            </a:br>
            <a:endParaRPr lang="tr-TR" sz="2000" b="1"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97110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700808"/>
            <a:ext cx="7772400" cy="3168352"/>
          </a:xfrm>
        </p:spPr>
        <p:txBody>
          <a:bodyPr>
            <a:noAutofit/>
          </a:bodyPr>
          <a:lstStyle/>
          <a:p>
            <a:r>
              <a:rPr lang="tr-TR" sz="5000" b="1" dirty="0" smtClean="0">
                <a:solidFill>
                  <a:srgbClr val="FF0000"/>
                </a:solidFill>
              </a:rPr>
              <a:t>KOSGEB </a:t>
            </a:r>
            <a:br>
              <a:rPr lang="tr-TR" sz="5000" b="1" dirty="0" smtClean="0">
                <a:solidFill>
                  <a:srgbClr val="FF0000"/>
                </a:solidFill>
              </a:rPr>
            </a:br>
            <a:r>
              <a:rPr lang="tr-TR" sz="5000" b="1" dirty="0" smtClean="0">
                <a:solidFill>
                  <a:srgbClr val="FF0000"/>
                </a:solidFill>
              </a:rPr>
              <a:t>DESTEKLERİ</a:t>
            </a:r>
            <a:br>
              <a:rPr lang="tr-TR" sz="5000" b="1" dirty="0" smtClean="0">
                <a:solidFill>
                  <a:srgbClr val="FF0000"/>
                </a:solidFill>
              </a:rPr>
            </a:br>
            <a:endParaRPr lang="tr-TR" sz="5000" b="1" dirty="0">
              <a:solidFill>
                <a:srgbClr val="FF0000"/>
              </a:solidFill>
            </a:endParaRPr>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9476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500" b="1" u="sng" dirty="0" smtClean="0">
                <a:solidFill>
                  <a:schemeClr val="bg1"/>
                </a:solidFill>
              </a:rPr>
              <a:t>İÇERİK</a:t>
            </a:r>
            <a:r>
              <a:rPr lang="tr-TR" sz="3000" b="1" dirty="0" smtClean="0">
                <a:solidFill>
                  <a:schemeClr val="bg1"/>
                </a:solidFill>
              </a:rPr>
              <a:t/>
            </a:r>
            <a:br>
              <a:rPr lang="tr-TR" sz="3000" b="1" dirty="0" smtClean="0">
                <a:solidFill>
                  <a:schemeClr val="bg1"/>
                </a:solidFill>
              </a:rPr>
            </a:br>
            <a:r>
              <a:rPr lang="tr-TR" sz="2000" b="1" dirty="0" smtClean="0"/>
              <a:t/>
            </a:r>
            <a:br>
              <a:rPr lang="tr-TR" sz="2000" b="1" dirty="0" smtClean="0"/>
            </a:br>
            <a:r>
              <a:rPr lang="tr-TR" sz="1800" b="1" u="sng" dirty="0" smtClean="0">
                <a:solidFill>
                  <a:srgbClr val="FF0000"/>
                </a:solidFill>
              </a:rPr>
              <a:t>1. Ekonomi Bakanlığı Destekleri</a:t>
            </a:r>
            <a:r>
              <a:rPr lang="tr-TR" sz="1800" b="1" u="sng" dirty="0" smtClean="0"/>
              <a:t/>
            </a:r>
            <a:br>
              <a:rPr lang="tr-TR" sz="1800" b="1" u="sng" dirty="0" smtClean="0"/>
            </a:br>
            <a:r>
              <a:rPr lang="tr-TR" sz="1800" dirty="0" smtClean="0">
                <a:solidFill>
                  <a:schemeClr val="tx2"/>
                </a:solidFill>
              </a:rPr>
              <a:t>1.1</a:t>
            </a:r>
            <a:r>
              <a:rPr lang="tr-TR" sz="1800" dirty="0">
                <a:solidFill>
                  <a:schemeClr val="tx2"/>
                </a:solidFill>
              </a:rPr>
              <a:t>. 	Yurt Dışında Gerçekleştirilen Fuar </a:t>
            </a:r>
            <a:r>
              <a:rPr lang="tr-TR" sz="1800" dirty="0" smtClean="0">
                <a:solidFill>
                  <a:schemeClr val="tx2"/>
                </a:solidFill>
              </a:rPr>
              <a:t>Katılımı Desteği</a:t>
            </a:r>
            <a:r>
              <a:rPr lang="tr-TR" sz="1800" dirty="0">
                <a:solidFill>
                  <a:schemeClr val="tx2"/>
                </a:solidFill>
              </a:rPr>
              <a:t/>
            </a:r>
            <a:br>
              <a:rPr lang="tr-TR" sz="1800" dirty="0">
                <a:solidFill>
                  <a:schemeClr val="tx2"/>
                </a:solidFill>
              </a:rPr>
            </a:br>
            <a:r>
              <a:rPr lang="tr-TR" sz="1800" dirty="0">
                <a:solidFill>
                  <a:schemeClr val="tx2"/>
                </a:solidFill>
              </a:rPr>
              <a:t>1.2.	Yurt Dışı Birim, Marka ve Tanıtım </a:t>
            </a:r>
            <a:r>
              <a:rPr lang="tr-TR" sz="1800" dirty="0" smtClean="0">
                <a:solidFill>
                  <a:schemeClr val="tx2"/>
                </a:solidFill>
              </a:rPr>
              <a:t>Faaliyetleri Desteği</a:t>
            </a:r>
            <a:r>
              <a:rPr lang="tr-TR" sz="1800" dirty="0">
                <a:solidFill>
                  <a:schemeClr val="tx2"/>
                </a:solidFill>
              </a:rPr>
              <a:t/>
            </a:r>
            <a:br>
              <a:rPr lang="tr-TR" sz="1800" dirty="0">
                <a:solidFill>
                  <a:schemeClr val="tx2"/>
                </a:solidFill>
              </a:rPr>
            </a:br>
            <a:r>
              <a:rPr lang="tr-TR" sz="1800" dirty="0">
                <a:solidFill>
                  <a:schemeClr val="tx2"/>
                </a:solidFill>
              </a:rPr>
              <a:t>1.3.	Türk Ürünlerinin Yurtdışında Markalaşması, Türk Malı İmajının Yerleştirilmesi ve TURQUALITY</a:t>
            </a:r>
            <a:r>
              <a:rPr lang="tr-TR" sz="1800" dirty="0" smtClean="0">
                <a:solidFill>
                  <a:schemeClr val="tx2"/>
                </a:solidFill>
              </a:rPr>
              <a:t>® Desteği</a:t>
            </a:r>
            <a:r>
              <a:rPr lang="tr-TR" sz="1800" dirty="0">
                <a:solidFill>
                  <a:schemeClr val="tx2"/>
                </a:solidFill>
              </a:rPr>
              <a:t/>
            </a:r>
            <a:br>
              <a:rPr lang="tr-TR" sz="1800" dirty="0">
                <a:solidFill>
                  <a:schemeClr val="tx2"/>
                </a:solidFill>
              </a:rPr>
            </a:br>
            <a:r>
              <a:rPr lang="tr-TR" sz="1800" dirty="0">
                <a:solidFill>
                  <a:schemeClr val="tx2"/>
                </a:solidFill>
              </a:rPr>
              <a:t>1.4.	Pazar Araştırması ve Pazara Giriş </a:t>
            </a:r>
            <a:r>
              <a:rPr lang="tr-TR" sz="1800" dirty="0" smtClean="0">
                <a:solidFill>
                  <a:schemeClr val="tx2"/>
                </a:solidFill>
              </a:rPr>
              <a:t>Desteği</a:t>
            </a:r>
            <a:r>
              <a:rPr lang="tr-TR" sz="1800" dirty="0">
                <a:solidFill>
                  <a:schemeClr val="tx2"/>
                </a:solidFill>
              </a:rPr>
              <a:t/>
            </a:r>
            <a:br>
              <a:rPr lang="tr-TR" sz="1800" dirty="0">
                <a:solidFill>
                  <a:schemeClr val="tx2"/>
                </a:solidFill>
              </a:rPr>
            </a:br>
            <a:r>
              <a:rPr lang="tr-TR" sz="1800" dirty="0">
                <a:solidFill>
                  <a:schemeClr val="tx2"/>
                </a:solidFill>
              </a:rPr>
              <a:t>1.5.	Uluslararası Rekabetçiliğin </a:t>
            </a:r>
            <a:r>
              <a:rPr lang="tr-TR" sz="1800" dirty="0" smtClean="0">
                <a:solidFill>
                  <a:schemeClr val="tx2"/>
                </a:solidFill>
              </a:rPr>
              <a:t>Geliştirilmesi Desteği</a:t>
            </a:r>
            <a:r>
              <a:rPr lang="tr-TR" sz="1800" dirty="0" smtClean="0"/>
              <a:t/>
            </a:r>
            <a:br>
              <a:rPr lang="tr-TR" sz="1800" dirty="0" smtClean="0"/>
            </a:br>
            <a:r>
              <a:rPr lang="tr-TR" sz="1800" dirty="0"/>
              <a:t/>
            </a:r>
            <a:br>
              <a:rPr lang="tr-TR" sz="1800" dirty="0"/>
            </a:br>
            <a:r>
              <a:rPr lang="tr-TR" sz="1800" b="1" u="sng" dirty="0" smtClean="0">
                <a:solidFill>
                  <a:srgbClr val="FF0000"/>
                </a:solidFill>
              </a:rPr>
              <a:t>2. KOSGEB Destekleri</a:t>
            </a:r>
            <a:r>
              <a:rPr lang="tr-TR" sz="1800" b="1" u="sng" dirty="0" smtClean="0"/>
              <a:t/>
            </a:r>
            <a:br>
              <a:rPr lang="tr-TR" sz="1800" b="1" u="sng" dirty="0" smtClean="0"/>
            </a:br>
            <a:r>
              <a:rPr lang="tr-TR" sz="1800" dirty="0" smtClean="0">
                <a:solidFill>
                  <a:schemeClr val="tx2"/>
                </a:solidFill>
              </a:rPr>
              <a:t>2.1.</a:t>
            </a:r>
            <a:r>
              <a:rPr lang="tr-TR" sz="1800" dirty="0">
                <a:solidFill>
                  <a:schemeClr val="tx2"/>
                </a:solidFill>
              </a:rPr>
              <a:t>	Yurtdışı İş Gezisi </a:t>
            </a:r>
            <a:r>
              <a:rPr lang="tr-TR" sz="1800" dirty="0" smtClean="0">
                <a:solidFill>
                  <a:schemeClr val="tx2"/>
                </a:solidFill>
              </a:rPr>
              <a:t>Desteği</a:t>
            </a:r>
            <a:r>
              <a:rPr lang="tr-TR" sz="1800" dirty="0">
                <a:solidFill>
                  <a:schemeClr val="tx2"/>
                </a:solidFill>
              </a:rPr>
              <a:t/>
            </a:r>
            <a:br>
              <a:rPr lang="tr-TR" sz="1800" dirty="0">
                <a:solidFill>
                  <a:schemeClr val="tx2"/>
                </a:solidFill>
              </a:rPr>
            </a:br>
            <a:r>
              <a:rPr lang="tr-TR" sz="1800" dirty="0" smtClean="0">
                <a:solidFill>
                  <a:schemeClr val="tx2"/>
                </a:solidFill>
              </a:rPr>
              <a:t>2.2.</a:t>
            </a:r>
            <a:r>
              <a:rPr lang="tr-TR" sz="1800" dirty="0">
                <a:solidFill>
                  <a:schemeClr val="tx2"/>
                </a:solidFill>
              </a:rPr>
              <a:t>	Tanıtım </a:t>
            </a:r>
            <a:r>
              <a:rPr lang="tr-TR" sz="1800" dirty="0" smtClean="0">
                <a:solidFill>
                  <a:schemeClr val="tx2"/>
                </a:solidFill>
              </a:rPr>
              <a:t>Desteği</a:t>
            </a:r>
            <a:br>
              <a:rPr lang="tr-TR" sz="1800" dirty="0" smtClean="0">
                <a:solidFill>
                  <a:schemeClr val="tx2"/>
                </a:solidFill>
              </a:rPr>
            </a:br>
            <a:r>
              <a:rPr lang="tr-TR" sz="1800" dirty="0">
                <a:solidFill>
                  <a:schemeClr val="tx2"/>
                </a:solidFill>
              </a:rPr>
              <a:t/>
            </a:r>
            <a:br>
              <a:rPr lang="tr-TR" sz="1800" dirty="0">
                <a:solidFill>
                  <a:schemeClr val="tx2"/>
                </a:solidFill>
              </a:rPr>
            </a:br>
            <a:r>
              <a:rPr lang="tr-TR" sz="1800" b="1" u="sng" dirty="0" smtClean="0">
                <a:solidFill>
                  <a:srgbClr val="FF0000"/>
                </a:solidFill>
              </a:rPr>
              <a:t>3. Avrupa İşletmeler Ağı (AİA) Projesi Destekleri</a:t>
            </a:r>
            <a:br>
              <a:rPr lang="tr-TR" sz="1800" b="1" u="sng" dirty="0" smtClean="0">
                <a:solidFill>
                  <a:srgbClr val="FF0000"/>
                </a:solidFill>
              </a:rPr>
            </a:br>
            <a:r>
              <a:rPr lang="tr-TR" sz="1800" dirty="0" smtClean="0">
                <a:solidFill>
                  <a:schemeClr val="tx2"/>
                </a:solidFill>
              </a:rPr>
              <a:t>3.1</a:t>
            </a:r>
            <a:r>
              <a:rPr lang="tr-TR" sz="1800" dirty="0">
                <a:solidFill>
                  <a:schemeClr val="tx2"/>
                </a:solidFill>
              </a:rPr>
              <a:t>.	</a:t>
            </a:r>
            <a:r>
              <a:rPr lang="tr-TR" sz="1800" dirty="0" smtClean="0">
                <a:solidFill>
                  <a:schemeClr val="tx2"/>
                </a:solidFill>
              </a:rPr>
              <a:t>Avrupa İşletmeler Ağı (AİA) Projesi nedir?</a:t>
            </a:r>
            <a:br>
              <a:rPr lang="tr-TR" sz="1800" dirty="0" smtClean="0">
                <a:solidFill>
                  <a:schemeClr val="tx2"/>
                </a:solidFill>
              </a:rPr>
            </a:br>
            <a:r>
              <a:rPr lang="tr-TR" sz="1800" dirty="0" smtClean="0">
                <a:solidFill>
                  <a:schemeClr val="tx2"/>
                </a:solidFill>
              </a:rPr>
              <a:t>3.2</a:t>
            </a:r>
            <a:r>
              <a:rPr lang="tr-TR" sz="1800" dirty="0">
                <a:solidFill>
                  <a:schemeClr val="tx2"/>
                </a:solidFill>
              </a:rPr>
              <a:t>.	</a:t>
            </a:r>
            <a:r>
              <a:rPr lang="tr-TR" sz="1800" dirty="0" smtClean="0">
                <a:solidFill>
                  <a:schemeClr val="tx2"/>
                </a:solidFill>
              </a:rPr>
              <a:t>AİA Projesi’nin Sağladığı Destekler Nelerdir?</a:t>
            </a:r>
            <a:r>
              <a:rPr lang="tr-TR" sz="2000" b="1" u="sng" dirty="0"/>
              <a:t/>
            </a:r>
            <a:br>
              <a:rPr lang="tr-TR" sz="2000" b="1" u="sng" dirty="0"/>
            </a:br>
            <a:endParaRPr lang="tr-TR" sz="2000" b="1"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809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a:solidFill>
                  <a:srgbClr val="FF0000"/>
                </a:solidFill>
              </a:rPr>
              <a:t>1</a:t>
            </a:r>
            <a:r>
              <a:rPr lang="tr-TR" sz="2000" b="1" dirty="0" smtClean="0">
                <a:solidFill>
                  <a:srgbClr val="FF0000"/>
                </a:solidFill>
              </a:rPr>
              <a:t>. Yurtdışı İş Gezisi </a:t>
            </a:r>
            <a:r>
              <a:rPr lang="tr-TR" sz="2000" b="1" dirty="0">
                <a:solidFill>
                  <a:srgbClr val="FF0000"/>
                </a:solidFill>
              </a:rPr>
              <a:t>Desteği</a:t>
            </a:r>
            <a:br>
              <a:rPr lang="tr-TR" sz="2000" b="1" dirty="0">
                <a:solidFill>
                  <a:srgbClr val="FF0000"/>
                </a:solidFill>
              </a:rPr>
            </a:br>
            <a:r>
              <a:rPr lang="tr-TR" sz="2000" b="1" dirty="0" smtClean="0">
                <a:solidFill>
                  <a:srgbClr val="FF0000"/>
                </a:solidFill>
              </a:rPr>
              <a:t/>
            </a:r>
            <a:br>
              <a:rPr lang="tr-TR" sz="2000" b="1" dirty="0" smtClean="0">
                <a:solidFill>
                  <a:srgbClr val="FF0000"/>
                </a:solidFill>
              </a:rPr>
            </a:br>
            <a:r>
              <a:rPr lang="tr-TR" sz="1600" dirty="0" smtClean="0">
                <a:solidFill>
                  <a:schemeClr val="tx2"/>
                </a:solidFill>
              </a:rPr>
              <a:t>KOSGEB </a:t>
            </a:r>
            <a:r>
              <a:rPr lang="tr-TR" sz="1600" dirty="0">
                <a:solidFill>
                  <a:schemeClr val="tx2"/>
                </a:solidFill>
              </a:rPr>
              <a:t>Birimleri, meslek kuruluşu veya Türkiye Seyahat </a:t>
            </a:r>
            <a:r>
              <a:rPr lang="tr-TR" sz="1600" dirty="0" smtClean="0">
                <a:solidFill>
                  <a:schemeClr val="tx2"/>
                </a:solidFill>
              </a:rPr>
              <a:t>Acenteleri </a:t>
            </a:r>
            <a:r>
              <a:rPr lang="tr-TR" sz="1600" dirty="0">
                <a:solidFill>
                  <a:schemeClr val="tx2"/>
                </a:solidFill>
              </a:rPr>
              <a:t>Birliği (TÜRSAB) üyesi Organizatör Kuruluşlar tarafından düzenlenen yurtdışı iş gezisi programlarında;</a:t>
            </a:r>
            <a:br>
              <a:rPr lang="tr-TR" sz="1600" dirty="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1. Konaklama giderleri			</a:t>
            </a:r>
            <a:r>
              <a:rPr lang="tr-TR" sz="1600" b="1" dirty="0" smtClean="0">
                <a:solidFill>
                  <a:schemeClr val="tx2"/>
                </a:solidFill>
              </a:rPr>
              <a:t>%50 </a:t>
            </a:r>
            <a:r>
              <a:rPr lang="tr-TR" sz="1600" dirty="0" smtClean="0">
                <a:solidFill>
                  <a:schemeClr val="tx2"/>
                </a:solidFill>
              </a:rPr>
              <a:t>oranında</a:t>
            </a:r>
            <a:r>
              <a:rPr lang="tr-TR" sz="1600" dirty="0">
                <a:solidFill>
                  <a:schemeClr val="tx2"/>
                </a:solidFill>
              </a:rPr>
              <a:t/>
            </a:r>
            <a:br>
              <a:rPr lang="tr-TR" sz="1600" dirty="0">
                <a:solidFill>
                  <a:schemeClr val="tx2"/>
                </a:solidFill>
              </a:rPr>
            </a:br>
            <a:r>
              <a:rPr lang="tr-TR" sz="1600" dirty="0" smtClean="0">
                <a:solidFill>
                  <a:schemeClr val="tx2"/>
                </a:solidFill>
              </a:rPr>
              <a:t>2. Ulaşım giderleri</a:t>
            </a:r>
            <a:r>
              <a:rPr lang="tr-TR" sz="1600" dirty="0">
                <a:solidFill>
                  <a:schemeClr val="tx2"/>
                </a:solidFill>
              </a:rPr>
              <a:t/>
            </a:r>
            <a:br>
              <a:rPr lang="tr-TR" sz="1600" dirty="0">
                <a:solidFill>
                  <a:schemeClr val="tx2"/>
                </a:solidFill>
              </a:rPr>
            </a:br>
            <a:r>
              <a:rPr lang="tr-TR" sz="1600" dirty="0" smtClean="0">
                <a:solidFill>
                  <a:schemeClr val="tx2"/>
                </a:solidFill>
              </a:rPr>
              <a:t>3. Program </a:t>
            </a:r>
            <a:r>
              <a:rPr lang="tr-TR" sz="1600" dirty="0">
                <a:solidFill>
                  <a:schemeClr val="tx2"/>
                </a:solidFill>
              </a:rPr>
              <a:t>ile ilgili diğer </a:t>
            </a:r>
            <a:r>
              <a:rPr lang="tr-TR" sz="1600" dirty="0" smtClean="0">
                <a:solidFill>
                  <a:schemeClr val="tx2"/>
                </a:solidFill>
              </a:rPr>
              <a:t>giderleri</a:t>
            </a:r>
            <a:br>
              <a:rPr lang="tr-TR" sz="1600" dirty="0" smtClean="0">
                <a:solidFill>
                  <a:schemeClr val="tx2"/>
                </a:solidFill>
              </a:rPr>
            </a:br>
            <a:r>
              <a:rPr lang="tr-TR" sz="1600" dirty="0" smtClean="0">
                <a:solidFill>
                  <a:schemeClr val="tx2"/>
                </a:solidFill>
              </a:rPr>
              <a:t>(tercüman, rehberlik, vb.)			gezi başına </a:t>
            </a:r>
            <a:r>
              <a:rPr lang="tr-TR" sz="1600" dirty="0" err="1" smtClean="0">
                <a:solidFill>
                  <a:schemeClr val="tx2"/>
                </a:solidFill>
              </a:rPr>
              <a:t>max</a:t>
            </a:r>
            <a:r>
              <a:rPr lang="tr-TR" sz="1600" dirty="0" smtClean="0">
                <a:solidFill>
                  <a:schemeClr val="tx2"/>
                </a:solidFill>
              </a:rPr>
              <a:t>. </a:t>
            </a:r>
            <a:r>
              <a:rPr lang="tr-TR" sz="1600" b="1" dirty="0" smtClean="0">
                <a:solidFill>
                  <a:schemeClr val="tx2"/>
                </a:solidFill>
              </a:rPr>
              <a:t>2.000 TL</a:t>
            </a:r>
            <a:r>
              <a:rPr lang="tr-TR" sz="1600" dirty="0" smtClean="0">
                <a:solidFill>
                  <a:schemeClr val="tx2"/>
                </a:solidFill>
              </a:rPr>
              <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Yurtdışı </a:t>
            </a:r>
            <a:r>
              <a:rPr lang="tr-TR" sz="1600" dirty="0">
                <a:solidFill>
                  <a:schemeClr val="tx2"/>
                </a:solidFill>
              </a:rPr>
              <a:t>iş gezisinin düzenlenebilmesi için sektör farkı gözetmeksizin </a:t>
            </a:r>
            <a:r>
              <a:rPr lang="tr-TR" sz="1600" b="1" dirty="0">
                <a:solidFill>
                  <a:schemeClr val="tx2"/>
                </a:solidFill>
              </a:rPr>
              <a:t>en az 10 </a:t>
            </a:r>
            <a:r>
              <a:rPr lang="tr-TR" sz="1600" dirty="0" smtClean="0">
                <a:solidFill>
                  <a:schemeClr val="tx2"/>
                </a:solidFill>
              </a:rPr>
              <a:t>işletmenin </a:t>
            </a:r>
            <a:r>
              <a:rPr lang="tr-TR" sz="1600" dirty="0">
                <a:solidFill>
                  <a:schemeClr val="tx2"/>
                </a:solidFill>
              </a:rPr>
              <a:t>katılımı gerekmektedir. </a:t>
            </a:r>
            <a:br>
              <a:rPr lang="tr-TR" sz="1600" dirty="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Yurtdışı </a:t>
            </a:r>
            <a:r>
              <a:rPr lang="tr-TR" sz="1600" dirty="0">
                <a:solidFill>
                  <a:schemeClr val="tx2"/>
                </a:solidFill>
              </a:rPr>
              <a:t>İş Gezileri </a:t>
            </a:r>
            <a:r>
              <a:rPr lang="tr-TR" sz="1600" dirty="0" smtClean="0">
                <a:solidFill>
                  <a:schemeClr val="tx2"/>
                </a:solidFill>
              </a:rPr>
              <a:t>Programı aşağıdakilerden </a:t>
            </a:r>
            <a:r>
              <a:rPr lang="tr-TR" sz="1600" b="1" dirty="0" smtClean="0">
                <a:solidFill>
                  <a:schemeClr val="tx2"/>
                </a:solidFill>
              </a:rPr>
              <a:t>en az 2 </a:t>
            </a:r>
            <a:r>
              <a:rPr lang="tr-TR" sz="1600" dirty="0" smtClean="0">
                <a:solidFill>
                  <a:schemeClr val="tx2"/>
                </a:solidFill>
              </a:rPr>
              <a:t>tanesini içermelidir;</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1. Meslek </a:t>
            </a:r>
            <a:r>
              <a:rPr lang="tr-TR" sz="1600" dirty="0">
                <a:solidFill>
                  <a:schemeClr val="tx2"/>
                </a:solidFill>
              </a:rPr>
              <a:t>Kuruluşları ile toplantı</a:t>
            </a:r>
            <a:br>
              <a:rPr lang="tr-TR" sz="1600" dirty="0">
                <a:solidFill>
                  <a:schemeClr val="tx2"/>
                </a:solidFill>
              </a:rPr>
            </a:br>
            <a:r>
              <a:rPr lang="tr-TR" sz="1600" dirty="0" smtClean="0">
                <a:solidFill>
                  <a:schemeClr val="tx2"/>
                </a:solidFill>
              </a:rPr>
              <a:t>2. İşletmeler </a:t>
            </a:r>
            <a:r>
              <a:rPr lang="tr-TR" sz="1600" dirty="0">
                <a:solidFill>
                  <a:schemeClr val="tx2"/>
                </a:solidFill>
              </a:rPr>
              <a:t>ile ikili görüşmeler</a:t>
            </a:r>
            <a:br>
              <a:rPr lang="tr-TR" sz="1600" dirty="0">
                <a:solidFill>
                  <a:schemeClr val="tx2"/>
                </a:solidFill>
              </a:rPr>
            </a:br>
            <a:r>
              <a:rPr lang="tr-TR" sz="1600" dirty="0" smtClean="0">
                <a:solidFill>
                  <a:schemeClr val="tx2"/>
                </a:solidFill>
              </a:rPr>
              <a:t>3. Sanayi </a:t>
            </a:r>
            <a:r>
              <a:rPr lang="tr-TR" sz="1600" dirty="0">
                <a:solidFill>
                  <a:schemeClr val="tx2"/>
                </a:solidFill>
              </a:rPr>
              <a:t>bölgesi, fabrika, teknopark gezileri, finans grupları vb. ile görüşmeler</a:t>
            </a:r>
            <a:br>
              <a:rPr lang="tr-TR" sz="1600" dirty="0">
                <a:solidFill>
                  <a:schemeClr val="tx2"/>
                </a:solidFill>
              </a:rPr>
            </a:br>
            <a:r>
              <a:rPr lang="tr-TR" sz="1600" dirty="0" smtClean="0">
                <a:solidFill>
                  <a:schemeClr val="tx2"/>
                </a:solidFill>
              </a:rPr>
              <a:t>4. Yurt </a:t>
            </a:r>
            <a:r>
              <a:rPr lang="tr-TR" sz="1600" dirty="0">
                <a:solidFill>
                  <a:schemeClr val="tx2"/>
                </a:solidFill>
              </a:rPr>
              <a:t>Dışı Fuar Ziyareti </a:t>
            </a:r>
            <a:r>
              <a:rPr lang="tr-TR" sz="2000" b="1" dirty="0">
                <a:solidFill>
                  <a:srgbClr val="FF0000"/>
                </a:solidFill>
              </a:rPr>
              <a:t/>
            </a:r>
            <a:br>
              <a:rPr lang="tr-TR" sz="2000" b="1" dirty="0">
                <a:solidFill>
                  <a:srgbClr val="FF0000"/>
                </a:solidFill>
              </a:rPr>
            </a:br>
            <a:endParaRPr lang="tr-TR" sz="2000" b="1"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sp>
        <p:nvSpPr>
          <p:cNvPr id="5" name="Sağ Ayraç 4"/>
          <p:cNvSpPr/>
          <p:nvPr/>
        </p:nvSpPr>
        <p:spPr>
          <a:xfrm>
            <a:off x="4309120" y="1556792"/>
            <a:ext cx="288032" cy="113156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a:p>
        </p:txBody>
      </p:sp>
      <p:sp>
        <p:nvSpPr>
          <p:cNvPr id="7" name="Sağ Ok 6"/>
          <p:cNvSpPr/>
          <p:nvPr/>
        </p:nvSpPr>
        <p:spPr>
          <a:xfrm rot="5400000">
            <a:off x="5647966" y="2047792"/>
            <a:ext cx="418453" cy="3005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pic>
        <p:nvPicPr>
          <p:cNvPr id="8"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51877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smtClean="0">
                <a:solidFill>
                  <a:srgbClr val="FF0000"/>
                </a:solidFill>
              </a:rPr>
              <a:t>2. Yurtdışı Tanıtım Desteği</a:t>
            </a:r>
            <a:r>
              <a:rPr lang="tr-TR" sz="2000" b="1" dirty="0">
                <a:solidFill>
                  <a:srgbClr val="FF0000"/>
                </a:solidFill>
              </a:rPr>
              <a:t/>
            </a:r>
            <a:br>
              <a:rPr lang="tr-TR" sz="2000" b="1" dirty="0">
                <a:solidFill>
                  <a:srgbClr val="FF0000"/>
                </a:solidFill>
              </a:rPr>
            </a:br>
            <a:r>
              <a:rPr lang="tr-TR" sz="2000" b="1" dirty="0" smtClean="0">
                <a:solidFill>
                  <a:srgbClr val="FF0000"/>
                </a:solidFill>
              </a:rPr>
              <a:t/>
            </a:r>
            <a:br>
              <a:rPr lang="tr-TR" sz="2000" b="1" dirty="0" smtClean="0">
                <a:solidFill>
                  <a:srgbClr val="FF0000"/>
                </a:solidFill>
              </a:rPr>
            </a:br>
            <a:r>
              <a:rPr lang="tr-TR" sz="1600" dirty="0" smtClean="0">
                <a:solidFill>
                  <a:schemeClr val="tx2"/>
                </a:solidFill>
              </a:rPr>
              <a:t>İşletmelerin</a:t>
            </a:r>
            <a:r>
              <a:rPr lang="tr-TR" sz="1600" dirty="0">
                <a:solidFill>
                  <a:schemeClr val="tx2"/>
                </a:solidFill>
              </a:rPr>
              <a:t>; işletmelerini ve ürün ve/veya hizmetlerini ulusal ve uluslararası pazarlarda tanıtmaları </a:t>
            </a:r>
            <a:r>
              <a:rPr lang="tr-TR" sz="1600" dirty="0" smtClean="0">
                <a:solidFill>
                  <a:schemeClr val="tx2"/>
                </a:solidFill>
              </a:rPr>
              <a:t>için gerçekleştirecekleri;</a:t>
            </a:r>
            <a:r>
              <a:rPr lang="tr-TR" sz="1600" dirty="0">
                <a:solidFill>
                  <a:schemeClr val="tx2"/>
                </a:solidFill>
              </a:rPr>
              <a:t/>
            </a:r>
            <a:br>
              <a:rPr lang="tr-TR" sz="1600" dirty="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1. Broşür</a:t>
            </a:r>
            <a:r>
              <a:rPr lang="tr-TR" sz="1600" dirty="0">
                <a:solidFill>
                  <a:schemeClr val="tx2"/>
                </a:solidFill>
              </a:rPr>
              <a:t>, ürün kataloğu giderlerini,</a:t>
            </a:r>
            <a:br>
              <a:rPr lang="tr-TR" sz="1600" dirty="0">
                <a:solidFill>
                  <a:schemeClr val="tx2"/>
                </a:solidFill>
              </a:rPr>
            </a:br>
            <a:r>
              <a:rPr lang="tr-TR" sz="1600" dirty="0" smtClean="0">
                <a:solidFill>
                  <a:schemeClr val="tx2"/>
                </a:solidFill>
              </a:rPr>
              <a:t>2. Yurtdışında </a:t>
            </a:r>
            <a:r>
              <a:rPr lang="tr-TR" sz="1600" dirty="0">
                <a:solidFill>
                  <a:schemeClr val="tx2"/>
                </a:solidFill>
              </a:rPr>
              <a:t>yayınlanan/dağıtılan basılı yayınlara reklam verme </a:t>
            </a:r>
            <a:r>
              <a:rPr lang="tr-TR" sz="1600" dirty="0" smtClean="0">
                <a:solidFill>
                  <a:schemeClr val="tx2"/>
                </a:solidFill>
              </a:rPr>
              <a:t>giderlerini</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kapsamaktadır.</a:t>
            </a:r>
            <a:r>
              <a:rPr lang="tr-TR" sz="1600" dirty="0">
                <a:solidFill>
                  <a:schemeClr val="tx2"/>
                </a:solidFill>
              </a:rPr>
              <a:t/>
            </a:r>
            <a:br>
              <a:rPr lang="tr-TR" sz="1600" dirty="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Her </a:t>
            </a:r>
            <a:r>
              <a:rPr lang="tr-TR" sz="1600" dirty="0">
                <a:solidFill>
                  <a:schemeClr val="tx2"/>
                </a:solidFill>
              </a:rPr>
              <a:t>bir destek unsuru için verilecek destek miktarı </a:t>
            </a:r>
            <a:r>
              <a:rPr lang="tr-TR" sz="1600" dirty="0" err="1" smtClean="0">
                <a:solidFill>
                  <a:schemeClr val="tx2"/>
                </a:solidFill>
              </a:rPr>
              <a:t>max</a:t>
            </a:r>
            <a:r>
              <a:rPr lang="tr-TR" sz="1600" dirty="0" smtClean="0">
                <a:solidFill>
                  <a:schemeClr val="tx2"/>
                </a:solidFill>
              </a:rPr>
              <a:t>. </a:t>
            </a:r>
            <a:r>
              <a:rPr lang="tr-TR" sz="1600" b="1" dirty="0" smtClean="0">
                <a:solidFill>
                  <a:schemeClr val="tx2"/>
                </a:solidFill>
              </a:rPr>
              <a:t>5.000 TL</a:t>
            </a:r>
            <a:r>
              <a:rPr lang="tr-TR" sz="1600" dirty="0" smtClean="0">
                <a:solidFill>
                  <a:schemeClr val="tx2"/>
                </a:solidFill>
              </a:rPr>
              <a:t>’dir. </a:t>
            </a:r>
            <a:r>
              <a:rPr lang="tr-TR" sz="1600" dirty="0">
                <a:solidFill>
                  <a:schemeClr val="tx2"/>
                </a:solidFill>
              </a:rPr>
              <a:t/>
            </a:r>
            <a:br>
              <a:rPr lang="tr-TR" sz="1600" dirty="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Tanıtım </a:t>
            </a:r>
            <a:r>
              <a:rPr lang="tr-TR" sz="1600" dirty="0">
                <a:solidFill>
                  <a:schemeClr val="tx2"/>
                </a:solidFill>
              </a:rPr>
              <a:t>Desteği, Yurtiçi Marka Tescil Belgesi sahibi olan işletmelere verilir</a:t>
            </a:r>
            <a:r>
              <a:rPr lang="tr-TR" sz="1600" dirty="0" smtClean="0">
                <a:solidFill>
                  <a:schemeClr val="tx2"/>
                </a:solidFill>
              </a:rPr>
              <a:t>.</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a:r>
            <a:br>
              <a:rPr lang="tr-TR" sz="1600" dirty="0" smtClean="0">
                <a:solidFill>
                  <a:schemeClr val="tx2"/>
                </a:solidFill>
              </a:rPr>
            </a:br>
            <a:r>
              <a:rPr lang="tr-TR" sz="2000" b="1" dirty="0">
                <a:solidFill>
                  <a:srgbClr val="FF0000"/>
                </a:solidFill>
              </a:rPr>
              <a:t/>
            </a:r>
            <a:br>
              <a:rPr lang="tr-TR" sz="2000" b="1" dirty="0">
                <a:solidFill>
                  <a:srgbClr val="FF0000"/>
                </a:solidFill>
              </a:rPr>
            </a:br>
            <a:endParaRPr lang="tr-TR" sz="2000" b="1"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55918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700808"/>
            <a:ext cx="7772400" cy="3168352"/>
          </a:xfrm>
        </p:spPr>
        <p:txBody>
          <a:bodyPr>
            <a:noAutofit/>
          </a:bodyPr>
          <a:lstStyle/>
          <a:p>
            <a:r>
              <a:rPr lang="tr-TR" sz="5000" b="1" dirty="0" smtClean="0">
                <a:solidFill>
                  <a:srgbClr val="FF0000"/>
                </a:solidFill>
              </a:rPr>
              <a:t>AVRUPA İŞLETMELER AĞI</a:t>
            </a:r>
            <a:br>
              <a:rPr lang="tr-TR" sz="5000" b="1" dirty="0" smtClean="0">
                <a:solidFill>
                  <a:srgbClr val="FF0000"/>
                </a:solidFill>
              </a:rPr>
            </a:br>
            <a:r>
              <a:rPr lang="tr-TR" sz="5000" b="1" dirty="0" smtClean="0">
                <a:solidFill>
                  <a:srgbClr val="FF0000"/>
                </a:solidFill>
              </a:rPr>
              <a:t>PROJESİ DESTEKLERİ</a:t>
            </a:r>
            <a:br>
              <a:rPr lang="tr-TR" sz="5000" b="1" dirty="0" smtClean="0">
                <a:solidFill>
                  <a:srgbClr val="FF0000"/>
                </a:solidFill>
              </a:rPr>
            </a:br>
            <a:endParaRPr lang="tr-TR" sz="5000" b="1" dirty="0">
              <a:solidFill>
                <a:srgbClr val="FF0000"/>
              </a:solidFill>
            </a:endParaRPr>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7731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smtClean="0">
                <a:solidFill>
                  <a:srgbClr val="FF0000"/>
                </a:solidFill>
              </a:rPr>
              <a:t>1. Avrupa İşletmeler Ağı Projesi Nedir ?</a:t>
            </a:r>
            <a:br>
              <a:rPr lang="tr-TR" sz="2000" b="1" dirty="0" smtClean="0">
                <a:solidFill>
                  <a:srgbClr val="FF0000"/>
                </a:solidFill>
              </a:rPr>
            </a:br>
            <a:r>
              <a:rPr lang="tr-TR" sz="2000" b="1" dirty="0">
                <a:solidFill>
                  <a:srgbClr val="FF0000"/>
                </a:solidFill>
              </a:rPr>
              <a:t/>
            </a:r>
            <a:br>
              <a:rPr lang="tr-TR" sz="2000" b="1" dirty="0">
                <a:solidFill>
                  <a:srgbClr val="FF0000"/>
                </a:solidFill>
              </a:rPr>
            </a:br>
            <a:r>
              <a:rPr lang="tr-TR" sz="1600" dirty="0" smtClean="0">
                <a:solidFill>
                  <a:schemeClr val="tx2"/>
                </a:solidFill>
              </a:rPr>
              <a:t>* 52 </a:t>
            </a:r>
            <a:r>
              <a:rPr lang="tr-TR" sz="1600" dirty="0">
                <a:solidFill>
                  <a:schemeClr val="tx2"/>
                </a:solidFill>
              </a:rPr>
              <a:t>farklı ülkede üniversiteler, teknoloji merkezleri, Ticaret Odaları, Bölgesel Kalkınma ajanslarından oluşan 600 kurum ve kuruluşu bünyesinde barındıran,</a:t>
            </a:r>
            <a:br>
              <a:rPr lang="tr-TR" sz="1600" dirty="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 Yaklaşık </a:t>
            </a:r>
            <a:r>
              <a:rPr lang="tr-TR" sz="1600" dirty="0">
                <a:solidFill>
                  <a:schemeClr val="tx2"/>
                </a:solidFill>
              </a:rPr>
              <a:t>4000 personelin çalıştığı, </a:t>
            </a:r>
            <a:r>
              <a:rPr lang="tr-TR" sz="1600" dirty="0" smtClean="0">
                <a:solidFill>
                  <a:schemeClr val="tx2"/>
                </a:solidFill>
              </a:rPr>
              <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Yaklaşık 4 </a:t>
            </a:r>
            <a:r>
              <a:rPr lang="tr-TR" sz="1600" dirty="0">
                <a:solidFill>
                  <a:schemeClr val="tx2"/>
                </a:solidFill>
              </a:rPr>
              <a:t>milyon </a:t>
            </a:r>
            <a:r>
              <a:rPr lang="tr-TR" sz="1600" dirty="0" smtClean="0">
                <a:solidFill>
                  <a:schemeClr val="tx2"/>
                </a:solidFill>
              </a:rPr>
              <a:t>firmanın </a:t>
            </a:r>
            <a:r>
              <a:rPr lang="tr-TR" sz="1600" dirty="0">
                <a:solidFill>
                  <a:schemeClr val="tx2"/>
                </a:solidFill>
              </a:rPr>
              <a:t>olduğu tahmin </a:t>
            </a:r>
            <a:r>
              <a:rPr lang="tr-TR" sz="1600" dirty="0" smtClean="0">
                <a:solidFill>
                  <a:schemeClr val="tx2"/>
                </a:solidFill>
              </a:rPr>
              <a:t>edilen, </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a:t>
            </a:r>
            <a:r>
              <a:rPr lang="tr-TR" sz="1600" b="1" dirty="0" smtClean="0">
                <a:solidFill>
                  <a:schemeClr val="tx2"/>
                </a:solidFill>
              </a:rPr>
              <a:t>Uluslararası </a:t>
            </a:r>
            <a:r>
              <a:rPr lang="tr-TR" sz="1600" b="1" dirty="0">
                <a:solidFill>
                  <a:schemeClr val="tx2"/>
                </a:solidFill>
              </a:rPr>
              <a:t>Ticaret ve Teknoloji Transfer </a:t>
            </a:r>
            <a:r>
              <a:rPr lang="tr-TR" sz="1600" b="1" dirty="0" smtClean="0">
                <a:solidFill>
                  <a:schemeClr val="tx2"/>
                </a:solidFill>
              </a:rPr>
              <a:t>Ağı Projesidir…</a:t>
            </a:r>
            <a:br>
              <a:rPr lang="tr-TR" sz="1600" b="1" dirty="0" smtClean="0">
                <a:solidFill>
                  <a:schemeClr val="tx2"/>
                </a:solidFill>
              </a:rPr>
            </a:br>
            <a:r>
              <a:rPr lang="tr-TR" sz="1600" b="1" dirty="0">
                <a:solidFill>
                  <a:schemeClr val="tx2"/>
                </a:solidFill>
              </a:rPr>
              <a:t/>
            </a:r>
            <a:br>
              <a:rPr lang="tr-TR" sz="1600" b="1" dirty="0">
                <a:solidFill>
                  <a:schemeClr val="tx2"/>
                </a:solidFill>
              </a:rPr>
            </a:br>
            <a:r>
              <a:rPr lang="tr-TR" sz="1600" dirty="0" smtClean="0">
                <a:solidFill>
                  <a:schemeClr val="tx2"/>
                </a:solidFill>
              </a:rPr>
              <a:t>AİA Projesi, Türkiye’de coğrafi bölgeler esas alınarak 7 ayrı bölgede kurulan konsorsiyumlar vasıtasıyla yürütülmektedir.</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Odamız 2011 yılından bu yana söz konusu projeyi yürütmekte olup, Balıkesir</a:t>
            </a:r>
            <a:r>
              <a:rPr lang="tr-TR" sz="1600" dirty="0">
                <a:solidFill>
                  <a:schemeClr val="tx2"/>
                </a:solidFill>
              </a:rPr>
              <a:t>, Çanakkale, İzmir, Aydın, Denizli, Muğla, Manisa, Afyon, Kütahya, </a:t>
            </a:r>
            <a:r>
              <a:rPr lang="tr-TR" sz="1600" dirty="0" smtClean="0">
                <a:solidFill>
                  <a:schemeClr val="tx2"/>
                </a:solidFill>
              </a:rPr>
              <a:t>Uşak illerini kapsayan EBIC-EGE konsorsiyumu içinde yer almaktadır.</a:t>
            </a:r>
            <a:br>
              <a:rPr lang="tr-TR" sz="1600" dirty="0" smtClean="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EBIC-EGE konsorsiyumunda Odamızın yanı sıra Denizli </a:t>
            </a:r>
            <a:r>
              <a:rPr lang="tr-TR" sz="1600" dirty="0">
                <a:solidFill>
                  <a:schemeClr val="tx2"/>
                </a:solidFill>
              </a:rPr>
              <a:t>Ticaret Odası ve </a:t>
            </a:r>
            <a:r>
              <a:rPr lang="tr-TR" sz="1600" dirty="0" smtClean="0">
                <a:solidFill>
                  <a:schemeClr val="tx2"/>
                </a:solidFill>
              </a:rPr>
              <a:t>Ege Üniversitesi Bilim, Teknoloji Uygulama ve Araştırma Merkezi (EBİLTEM) görev </a:t>
            </a:r>
            <a:r>
              <a:rPr lang="tr-TR" sz="1600" dirty="0">
                <a:solidFill>
                  <a:schemeClr val="tx2"/>
                </a:solidFill>
              </a:rPr>
              <a:t>almaktadır. </a:t>
            </a:r>
            <a:endParaRPr lang="tr-TR" sz="2000" b="1"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93627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smtClean="0">
                <a:solidFill>
                  <a:srgbClr val="FF0000"/>
                </a:solidFill>
              </a:rPr>
              <a:t>2. Avrupa İşletmeler Ağı Projesinin Sağladığı Destekler Nelerdir ?</a:t>
            </a:r>
            <a:br>
              <a:rPr lang="tr-TR" sz="2000" b="1" dirty="0" smtClean="0">
                <a:solidFill>
                  <a:srgbClr val="FF0000"/>
                </a:solidFill>
              </a:rPr>
            </a:br>
            <a:r>
              <a:rPr lang="tr-TR" sz="1400" b="1" dirty="0">
                <a:solidFill>
                  <a:srgbClr val="FF0000"/>
                </a:solidFill>
              </a:rPr>
              <a:t/>
            </a:r>
            <a:br>
              <a:rPr lang="tr-TR" sz="1400" b="1" dirty="0">
                <a:solidFill>
                  <a:srgbClr val="FF0000"/>
                </a:solidFill>
              </a:rPr>
            </a:br>
            <a:r>
              <a:rPr lang="tr-TR" sz="1500" dirty="0" smtClean="0">
                <a:solidFill>
                  <a:schemeClr val="tx2"/>
                </a:solidFill>
              </a:rPr>
              <a:t>* Firmaların </a:t>
            </a:r>
            <a:r>
              <a:rPr lang="tr-TR" sz="1500" dirty="0">
                <a:solidFill>
                  <a:schemeClr val="tx2"/>
                </a:solidFill>
              </a:rPr>
              <a:t>diğer ülkelerde ticari işbirlikleri oluşturmalarına aracılık </a:t>
            </a:r>
            <a:r>
              <a:rPr lang="tr-TR" sz="1500" dirty="0" smtClean="0">
                <a:solidFill>
                  <a:schemeClr val="tx2"/>
                </a:solidFill>
              </a:rPr>
              <a:t>etmek.</a:t>
            </a:r>
            <a:br>
              <a:rPr lang="tr-TR" sz="1500" dirty="0" smtClean="0">
                <a:solidFill>
                  <a:schemeClr val="tx2"/>
                </a:solidFill>
              </a:rPr>
            </a:br>
            <a:r>
              <a:rPr lang="tr-TR" sz="1500" dirty="0">
                <a:solidFill>
                  <a:schemeClr val="tx2"/>
                </a:solidFill>
              </a:rPr>
              <a:t/>
            </a:r>
            <a:br>
              <a:rPr lang="tr-TR" sz="1500" dirty="0">
                <a:solidFill>
                  <a:schemeClr val="tx2"/>
                </a:solidFill>
              </a:rPr>
            </a:br>
            <a:r>
              <a:rPr lang="tr-TR" sz="1500" dirty="0" smtClean="0">
                <a:solidFill>
                  <a:schemeClr val="tx2"/>
                </a:solidFill>
              </a:rPr>
              <a:t>* Yenilikçi </a:t>
            </a:r>
            <a:r>
              <a:rPr lang="tr-TR" sz="1500" dirty="0">
                <a:solidFill>
                  <a:schemeClr val="tx2"/>
                </a:solidFill>
              </a:rPr>
              <a:t>ürün ve hizmetleri teknoloji transferi yolu ile </a:t>
            </a:r>
            <a:r>
              <a:rPr lang="tr-TR" sz="1500" dirty="0" smtClean="0">
                <a:solidFill>
                  <a:schemeClr val="tx2"/>
                </a:solidFill>
              </a:rPr>
              <a:t>değerlendirmek.</a:t>
            </a:r>
            <a:br>
              <a:rPr lang="tr-TR" sz="1500" dirty="0" smtClean="0">
                <a:solidFill>
                  <a:schemeClr val="tx2"/>
                </a:solidFill>
              </a:rPr>
            </a:br>
            <a:r>
              <a:rPr lang="tr-TR" sz="1500" dirty="0">
                <a:solidFill>
                  <a:schemeClr val="tx2"/>
                </a:solidFill>
              </a:rPr>
              <a:t/>
            </a:r>
            <a:br>
              <a:rPr lang="tr-TR" sz="1500" dirty="0">
                <a:solidFill>
                  <a:schemeClr val="tx2"/>
                </a:solidFill>
              </a:rPr>
            </a:br>
            <a:r>
              <a:rPr lang="tr-TR" sz="1500" dirty="0" smtClean="0">
                <a:solidFill>
                  <a:schemeClr val="tx2"/>
                </a:solidFill>
              </a:rPr>
              <a:t>* Firmaların </a:t>
            </a:r>
            <a:r>
              <a:rPr lang="tr-TR" sz="1500" dirty="0">
                <a:solidFill>
                  <a:schemeClr val="tx2"/>
                </a:solidFill>
              </a:rPr>
              <a:t>yenilikçi kapasitelerini arttırabilmeleri ve yeni pazarlara ulaşabilmeleri için AB etkinlikleri ve fırsatları hakkında bilgi sahibi olmalarını </a:t>
            </a:r>
            <a:r>
              <a:rPr lang="tr-TR" sz="1500" dirty="0" smtClean="0">
                <a:solidFill>
                  <a:schemeClr val="tx2"/>
                </a:solidFill>
              </a:rPr>
              <a:t>sağlamak.</a:t>
            </a:r>
            <a:br>
              <a:rPr lang="tr-TR" sz="1500" dirty="0" smtClean="0">
                <a:solidFill>
                  <a:schemeClr val="tx2"/>
                </a:solidFill>
              </a:rPr>
            </a:br>
            <a:r>
              <a:rPr lang="tr-TR" sz="1500" dirty="0">
                <a:solidFill>
                  <a:schemeClr val="tx2"/>
                </a:solidFill>
              </a:rPr>
              <a:t/>
            </a:r>
            <a:br>
              <a:rPr lang="tr-TR" sz="1500" dirty="0">
                <a:solidFill>
                  <a:schemeClr val="tx2"/>
                </a:solidFill>
              </a:rPr>
            </a:br>
            <a:r>
              <a:rPr lang="tr-TR" sz="1500" dirty="0" smtClean="0">
                <a:solidFill>
                  <a:schemeClr val="tx2"/>
                </a:solidFill>
              </a:rPr>
              <a:t>* Firmaları </a:t>
            </a:r>
            <a:r>
              <a:rPr lang="tr-TR" sz="1500" dirty="0">
                <a:solidFill>
                  <a:schemeClr val="tx2"/>
                </a:solidFill>
              </a:rPr>
              <a:t>sınai mülkiyet hakları, standartlar ve AB yönergeleri hakkında </a:t>
            </a:r>
            <a:r>
              <a:rPr lang="tr-TR" sz="1500" dirty="0" smtClean="0">
                <a:solidFill>
                  <a:schemeClr val="tx2"/>
                </a:solidFill>
              </a:rPr>
              <a:t>bilgilendirmek.</a:t>
            </a:r>
            <a:br>
              <a:rPr lang="tr-TR" sz="1500" dirty="0" smtClean="0">
                <a:solidFill>
                  <a:schemeClr val="tx2"/>
                </a:solidFill>
              </a:rPr>
            </a:br>
            <a:r>
              <a:rPr lang="tr-TR" sz="1500" dirty="0">
                <a:solidFill>
                  <a:schemeClr val="tx2"/>
                </a:solidFill>
              </a:rPr>
              <a:t/>
            </a:r>
            <a:br>
              <a:rPr lang="tr-TR" sz="1500" dirty="0">
                <a:solidFill>
                  <a:schemeClr val="tx2"/>
                </a:solidFill>
              </a:rPr>
            </a:br>
            <a:r>
              <a:rPr lang="tr-TR" sz="1500" dirty="0" smtClean="0">
                <a:solidFill>
                  <a:schemeClr val="tx2"/>
                </a:solidFill>
              </a:rPr>
              <a:t>* Uluslararası </a:t>
            </a:r>
            <a:r>
              <a:rPr lang="tr-TR" sz="1500" dirty="0">
                <a:solidFill>
                  <a:schemeClr val="tx2"/>
                </a:solidFill>
              </a:rPr>
              <a:t>ticari ve teknolojik işbirliği fırsatlarına ulaşmalarına yardım </a:t>
            </a:r>
            <a:r>
              <a:rPr lang="tr-TR" sz="1500" dirty="0" smtClean="0">
                <a:solidFill>
                  <a:schemeClr val="tx2"/>
                </a:solidFill>
              </a:rPr>
              <a:t>etmek.</a:t>
            </a:r>
            <a:br>
              <a:rPr lang="tr-TR" sz="1500" dirty="0" smtClean="0">
                <a:solidFill>
                  <a:schemeClr val="tx2"/>
                </a:solidFill>
              </a:rPr>
            </a:br>
            <a:r>
              <a:rPr lang="tr-TR" sz="1500" dirty="0">
                <a:solidFill>
                  <a:schemeClr val="tx2"/>
                </a:solidFill>
              </a:rPr>
              <a:t/>
            </a:r>
            <a:br>
              <a:rPr lang="tr-TR" sz="1500" dirty="0">
                <a:solidFill>
                  <a:schemeClr val="tx2"/>
                </a:solidFill>
              </a:rPr>
            </a:br>
            <a:r>
              <a:rPr lang="tr-TR" sz="1500" dirty="0" smtClean="0">
                <a:solidFill>
                  <a:schemeClr val="tx2"/>
                </a:solidFill>
              </a:rPr>
              <a:t>* Firmaların </a:t>
            </a:r>
            <a:r>
              <a:rPr lang="tr-TR" sz="1500" dirty="0">
                <a:solidFill>
                  <a:schemeClr val="tx2"/>
                </a:solidFill>
              </a:rPr>
              <a:t>ve ürünlerinin Avrupa İşletmeler Ağı bünyesinde tanıtımını </a:t>
            </a:r>
            <a:r>
              <a:rPr lang="tr-TR" sz="1500" dirty="0" smtClean="0">
                <a:solidFill>
                  <a:schemeClr val="tx2"/>
                </a:solidFill>
              </a:rPr>
              <a:t>yapmak.</a:t>
            </a:r>
            <a:br>
              <a:rPr lang="tr-TR" sz="1500" dirty="0" smtClean="0">
                <a:solidFill>
                  <a:schemeClr val="tx2"/>
                </a:solidFill>
              </a:rPr>
            </a:br>
            <a:r>
              <a:rPr lang="tr-TR" sz="1500" dirty="0">
                <a:solidFill>
                  <a:schemeClr val="tx2"/>
                </a:solidFill>
              </a:rPr>
              <a:t/>
            </a:r>
            <a:br>
              <a:rPr lang="tr-TR" sz="1500" dirty="0">
                <a:solidFill>
                  <a:schemeClr val="tx2"/>
                </a:solidFill>
              </a:rPr>
            </a:br>
            <a:r>
              <a:rPr lang="tr-TR" sz="1500" dirty="0" smtClean="0">
                <a:solidFill>
                  <a:schemeClr val="tx2"/>
                </a:solidFill>
              </a:rPr>
              <a:t>* Avrupa </a:t>
            </a:r>
            <a:r>
              <a:rPr lang="tr-TR" sz="1500" dirty="0">
                <a:solidFill>
                  <a:schemeClr val="tx2"/>
                </a:solidFill>
              </a:rPr>
              <a:t>Birliği’nin KOBİ’lere yönelik sunduğu araştırma projelerine katılımları için </a:t>
            </a:r>
            <a:r>
              <a:rPr lang="tr-TR" sz="1500" dirty="0" smtClean="0">
                <a:solidFill>
                  <a:schemeClr val="tx2"/>
                </a:solidFill>
              </a:rPr>
              <a:t>danışmanlık yapmak.</a:t>
            </a:r>
            <a:br>
              <a:rPr lang="tr-TR" sz="1500" dirty="0" smtClean="0">
                <a:solidFill>
                  <a:schemeClr val="tx2"/>
                </a:solidFill>
              </a:rPr>
            </a:br>
            <a:r>
              <a:rPr lang="tr-TR" sz="1500" dirty="0">
                <a:solidFill>
                  <a:schemeClr val="tx2"/>
                </a:solidFill>
              </a:rPr>
              <a:t/>
            </a:r>
            <a:br>
              <a:rPr lang="tr-TR" sz="1500" dirty="0">
                <a:solidFill>
                  <a:schemeClr val="tx2"/>
                </a:solidFill>
              </a:rPr>
            </a:br>
            <a:r>
              <a:rPr lang="tr-TR" sz="1500" dirty="0" smtClean="0">
                <a:solidFill>
                  <a:schemeClr val="tx2"/>
                </a:solidFill>
              </a:rPr>
              <a:t>* Firmaların </a:t>
            </a:r>
            <a:r>
              <a:rPr lang="tr-TR" sz="1500" dirty="0">
                <a:solidFill>
                  <a:schemeClr val="tx2"/>
                </a:solidFill>
              </a:rPr>
              <a:t>yurt dışı/ yurt içi fuarlarında yabancı firmalarla iş ortaklıkları oluşturmaları için önceden planlanmış ikili görüşmeler </a:t>
            </a:r>
            <a:r>
              <a:rPr lang="tr-TR" sz="1500" dirty="0" smtClean="0">
                <a:solidFill>
                  <a:schemeClr val="tx2"/>
                </a:solidFill>
              </a:rPr>
              <a:t>düzenlemek.</a:t>
            </a:r>
            <a:r>
              <a:rPr lang="tr-TR" sz="1400" dirty="0" smtClean="0">
                <a:solidFill>
                  <a:schemeClr val="tx2"/>
                </a:solidFill>
              </a:rPr>
              <a:t/>
            </a:r>
            <a:br>
              <a:rPr lang="tr-TR" sz="1400" dirty="0" smtClean="0">
                <a:solidFill>
                  <a:schemeClr val="tx2"/>
                </a:solidFill>
              </a:rPr>
            </a:br>
            <a:endParaRPr lang="tr-TR" sz="1400" b="1"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1837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700808"/>
            <a:ext cx="7772400" cy="3168352"/>
          </a:xfrm>
        </p:spPr>
        <p:txBody>
          <a:bodyPr>
            <a:noAutofit/>
          </a:bodyPr>
          <a:lstStyle/>
          <a:p>
            <a:r>
              <a:rPr lang="tr-TR" sz="5000" b="1" dirty="0" smtClean="0">
                <a:solidFill>
                  <a:srgbClr val="FF0000"/>
                </a:solidFill>
              </a:rPr>
              <a:t>EKONOMİ BAKANLIĞI DESTEKLERİ</a:t>
            </a:r>
            <a:br>
              <a:rPr lang="tr-TR" sz="5000" b="1" dirty="0" smtClean="0">
                <a:solidFill>
                  <a:srgbClr val="FF0000"/>
                </a:solidFill>
              </a:rPr>
            </a:br>
            <a:endParaRPr lang="tr-TR" sz="5000" b="1" dirty="0">
              <a:solidFill>
                <a:srgbClr val="FF0000"/>
              </a:solidFill>
            </a:endParaRPr>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9070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a:solidFill>
                  <a:srgbClr val="FF0000"/>
                </a:solidFill>
              </a:rPr>
              <a:t>1</a:t>
            </a:r>
            <a:r>
              <a:rPr lang="tr-TR" sz="2000" b="1" dirty="0" smtClean="0">
                <a:solidFill>
                  <a:srgbClr val="FF0000"/>
                </a:solidFill>
              </a:rPr>
              <a:t>. Yurt </a:t>
            </a:r>
            <a:r>
              <a:rPr lang="tr-TR" sz="2000" b="1" dirty="0">
                <a:solidFill>
                  <a:srgbClr val="FF0000"/>
                </a:solidFill>
              </a:rPr>
              <a:t>Dışında Gerçekleştirilen Fuar </a:t>
            </a:r>
            <a:r>
              <a:rPr lang="tr-TR" sz="2000" b="1" dirty="0" smtClean="0">
                <a:solidFill>
                  <a:srgbClr val="FF0000"/>
                </a:solidFill>
              </a:rPr>
              <a:t>Katılımı Desteği</a:t>
            </a:r>
            <a:r>
              <a:rPr lang="tr-TR" sz="2000" b="1" dirty="0">
                <a:solidFill>
                  <a:srgbClr val="FF0000"/>
                </a:solidFill>
              </a:rPr>
              <a:t/>
            </a:r>
            <a:br>
              <a:rPr lang="tr-TR" sz="2000" b="1" dirty="0">
                <a:solidFill>
                  <a:srgbClr val="FF0000"/>
                </a:solidFill>
              </a:rPr>
            </a:br>
            <a:r>
              <a:rPr lang="tr-TR" sz="2000" b="1" dirty="0" smtClean="0">
                <a:solidFill>
                  <a:srgbClr val="FF0000"/>
                </a:solidFill>
              </a:rPr>
              <a:t/>
            </a:r>
            <a:br>
              <a:rPr lang="tr-TR" sz="2000" b="1" dirty="0" smtClean="0">
                <a:solidFill>
                  <a:srgbClr val="FF0000"/>
                </a:solidFill>
              </a:rPr>
            </a:br>
            <a:r>
              <a:rPr lang="tr-TR" sz="2000" b="1" u="sng" dirty="0" smtClean="0">
                <a:solidFill>
                  <a:schemeClr val="tx2"/>
                </a:solidFill>
              </a:rPr>
              <a:t>Destek Kapsamı</a:t>
            </a:r>
            <a:r>
              <a:rPr lang="tr-TR" sz="2000" b="1" dirty="0" smtClean="0">
                <a:solidFill>
                  <a:schemeClr val="tx2"/>
                </a:solidFill>
              </a:rPr>
              <a:t/>
            </a:r>
            <a:br>
              <a:rPr lang="tr-TR" sz="2000" b="1" dirty="0" smtClean="0">
                <a:solidFill>
                  <a:schemeClr val="tx2"/>
                </a:solidFill>
              </a:rPr>
            </a:br>
            <a:r>
              <a:rPr lang="tr-TR" sz="2000" b="1" dirty="0" smtClean="0">
                <a:solidFill>
                  <a:schemeClr val="tx2"/>
                </a:solidFill>
              </a:rPr>
              <a:t/>
            </a:r>
            <a:br>
              <a:rPr lang="tr-TR" sz="2000" b="1" dirty="0" smtClean="0">
                <a:solidFill>
                  <a:schemeClr val="tx2"/>
                </a:solidFill>
              </a:rPr>
            </a:br>
            <a:r>
              <a:rPr lang="tr-TR" sz="1600" b="1" dirty="0" smtClean="0">
                <a:solidFill>
                  <a:schemeClr val="tx2"/>
                </a:solidFill>
              </a:rPr>
              <a:t>* </a:t>
            </a:r>
            <a:r>
              <a:rPr lang="tr-TR" sz="1600" dirty="0" smtClean="0">
                <a:solidFill>
                  <a:schemeClr val="tx2"/>
                </a:solidFill>
              </a:rPr>
              <a:t>50 m2’lik </a:t>
            </a:r>
            <a:r>
              <a:rPr lang="tr-TR" sz="1600" dirty="0">
                <a:solidFill>
                  <a:schemeClr val="tx2"/>
                </a:solidFill>
              </a:rPr>
              <a:t>alana kadar (50 m2 dahil) en fazla iki temsilcinin, 50 m2 üzerinde ise en fazla üç temsilcinin ekonomi sınıfı gidiş-dönüş ulaşım </a:t>
            </a:r>
            <a:r>
              <a:rPr lang="tr-TR" sz="1600" dirty="0" smtClean="0">
                <a:solidFill>
                  <a:schemeClr val="tx2"/>
                </a:solidFill>
              </a:rPr>
              <a:t>masrafları,</a:t>
            </a:r>
            <a:br>
              <a:rPr lang="tr-TR" sz="1600" dirty="0" smtClean="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 organizatöre </a:t>
            </a:r>
            <a:r>
              <a:rPr lang="tr-TR" sz="1600" dirty="0">
                <a:solidFill>
                  <a:schemeClr val="tx2"/>
                </a:solidFill>
              </a:rPr>
              <a:t>ödenen fatura tutarının %50’si</a:t>
            </a:r>
            <a:r>
              <a:rPr lang="tr-TR" sz="1600" dirty="0" smtClean="0">
                <a:solidFill>
                  <a:schemeClr val="tx2"/>
                </a:solidFill>
              </a:rPr>
              <a:t>,</a:t>
            </a:r>
            <a:r>
              <a:rPr lang="tr-TR" sz="1400" dirty="0" smtClean="0">
                <a:solidFill>
                  <a:schemeClr val="tx2"/>
                </a:solidFill>
              </a:rPr>
              <a:t/>
            </a:r>
            <a:br>
              <a:rPr lang="tr-TR" sz="1400" dirty="0" smtClean="0">
                <a:solidFill>
                  <a:schemeClr val="tx2"/>
                </a:solidFill>
              </a:rPr>
            </a:br>
            <a:r>
              <a:rPr lang="tr-TR" sz="1400" dirty="0">
                <a:solidFill>
                  <a:schemeClr val="tx2"/>
                </a:solidFill>
              </a:rPr>
              <a:t/>
            </a:r>
            <a:br>
              <a:rPr lang="tr-TR" sz="1400" dirty="0">
                <a:solidFill>
                  <a:schemeClr val="tx2"/>
                </a:solidFill>
              </a:rPr>
            </a:br>
            <a:r>
              <a:rPr lang="tr-TR" sz="2000" b="1" u="sng" dirty="0">
                <a:solidFill>
                  <a:schemeClr val="tx2"/>
                </a:solidFill>
              </a:rPr>
              <a:t>D</a:t>
            </a:r>
            <a:r>
              <a:rPr lang="tr-TR" sz="2000" b="1" u="sng" dirty="0" smtClean="0">
                <a:solidFill>
                  <a:schemeClr val="tx2"/>
                </a:solidFill>
              </a:rPr>
              <a:t>estek Tutarı</a:t>
            </a:r>
            <a:r>
              <a:rPr lang="tr-TR" sz="1400" dirty="0" smtClean="0">
                <a:solidFill>
                  <a:schemeClr val="tx2"/>
                </a:solidFill>
              </a:rPr>
              <a:t/>
            </a:r>
            <a:br>
              <a:rPr lang="tr-TR" sz="1400" dirty="0" smtClean="0">
                <a:solidFill>
                  <a:schemeClr val="tx2"/>
                </a:solidFill>
              </a:rPr>
            </a:br>
            <a:r>
              <a:rPr lang="tr-TR" sz="1400" dirty="0" smtClean="0">
                <a:solidFill>
                  <a:schemeClr val="tx2"/>
                </a:solidFill>
              </a:rPr>
              <a:t/>
            </a:r>
            <a:br>
              <a:rPr lang="tr-TR" sz="1400" dirty="0" smtClean="0">
                <a:solidFill>
                  <a:schemeClr val="tx2"/>
                </a:solidFill>
              </a:rPr>
            </a:br>
            <a:r>
              <a:rPr lang="tr-TR" sz="1600" dirty="0" smtClean="0">
                <a:solidFill>
                  <a:schemeClr val="tx2"/>
                </a:solidFill>
              </a:rPr>
              <a:t>* Genel </a:t>
            </a:r>
            <a:r>
              <a:rPr lang="tr-TR" sz="1600" dirty="0">
                <a:solidFill>
                  <a:schemeClr val="tx2"/>
                </a:solidFill>
              </a:rPr>
              <a:t>nitelikli uluslararası fuara </a:t>
            </a:r>
            <a:r>
              <a:rPr lang="tr-TR" sz="1600" b="1" dirty="0">
                <a:solidFill>
                  <a:schemeClr val="tx2"/>
                </a:solidFill>
              </a:rPr>
              <a:t>Milli Katılım </a:t>
            </a:r>
            <a:r>
              <a:rPr lang="tr-TR" sz="1600" dirty="0">
                <a:solidFill>
                  <a:schemeClr val="tx2"/>
                </a:solidFill>
              </a:rPr>
              <a:t>veya</a:t>
            </a:r>
            <a:r>
              <a:rPr lang="tr-TR" sz="1600" b="1" dirty="0">
                <a:solidFill>
                  <a:schemeClr val="tx2"/>
                </a:solidFill>
              </a:rPr>
              <a:t> Türk İhraç Ürünleri Fuarı </a:t>
            </a:r>
            <a:r>
              <a:rPr lang="tr-TR" sz="1600" dirty="0" smtClean="0">
                <a:solidFill>
                  <a:schemeClr val="tx2"/>
                </a:solidFill>
              </a:rPr>
              <a:t>ise </a:t>
            </a:r>
            <a:r>
              <a:rPr lang="tr-TR" sz="1600" b="1" dirty="0" smtClean="0">
                <a:solidFill>
                  <a:schemeClr val="tx2"/>
                </a:solidFill>
              </a:rPr>
              <a:t>10.000 $</a:t>
            </a:r>
            <a:r>
              <a:rPr lang="tr-TR" sz="1600" dirty="0" smtClean="0">
                <a:solidFill>
                  <a:schemeClr val="tx2"/>
                </a:solidFill>
              </a:rPr>
              <a:t> (</a:t>
            </a:r>
            <a:r>
              <a:rPr lang="tr-TR" sz="1600" dirty="0" err="1" smtClean="0">
                <a:solidFill>
                  <a:schemeClr val="tx2"/>
                </a:solidFill>
              </a:rPr>
              <a:t>max</a:t>
            </a:r>
            <a:r>
              <a:rPr lang="tr-TR" sz="1600" dirty="0" smtClean="0">
                <a:solidFill>
                  <a:schemeClr val="tx2"/>
                </a:solidFill>
              </a:rPr>
              <a:t>.)</a:t>
            </a:r>
            <a:br>
              <a:rPr lang="tr-TR" sz="1600" dirty="0" smtClean="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 Sektörel </a:t>
            </a:r>
            <a:r>
              <a:rPr lang="tr-TR" sz="1600" dirty="0">
                <a:solidFill>
                  <a:schemeClr val="tx2"/>
                </a:solidFill>
              </a:rPr>
              <a:t>nitelikli uluslararası fuara </a:t>
            </a:r>
            <a:r>
              <a:rPr lang="tr-TR" sz="1600" b="1" dirty="0">
                <a:solidFill>
                  <a:schemeClr val="tx2"/>
                </a:solidFill>
              </a:rPr>
              <a:t>Milli Katılım, Yabancı Firma Katılımlı Sektörel Fuar </a:t>
            </a:r>
            <a:r>
              <a:rPr lang="tr-TR" sz="1600" dirty="0">
                <a:solidFill>
                  <a:schemeClr val="tx2"/>
                </a:solidFill>
              </a:rPr>
              <a:t>veya </a:t>
            </a:r>
            <a:r>
              <a:rPr lang="tr-TR" sz="1600" b="1" dirty="0">
                <a:solidFill>
                  <a:schemeClr val="tx2"/>
                </a:solidFill>
              </a:rPr>
              <a:t>Sektörel Türk İhraç Ürünleri Fuarı </a:t>
            </a:r>
            <a:r>
              <a:rPr lang="tr-TR" sz="1600" dirty="0" smtClean="0">
                <a:solidFill>
                  <a:schemeClr val="tx2"/>
                </a:solidFill>
              </a:rPr>
              <a:t>ise </a:t>
            </a:r>
            <a:r>
              <a:rPr lang="tr-TR" sz="1600" b="1" dirty="0" smtClean="0">
                <a:solidFill>
                  <a:schemeClr val="tx2"/>
                </a:solidFill>
              </a:rPr>
              <a:t>15.000 $ </a:t>
            </a:r>
            <a:r>
              <a:rPr lang="tr-TR" sz="1600" dirty="0" smtClean="0">
                <a:solidFill>
                  <a:schemeClr val="tx2"/>
                </a:solidFill>
              </a:rPr>
              <a:t>(</a:t>
            </a:r>
            <a:r>
              <a:rPr lang="tr-TR" sz="1600" dirty="0" err="1" smtClean="0">
                <a:solidFill>
                  <a:schemeClr val="tx2"/>
                </a:solidFill>
              </a:rPr>
              <a:t>max</a:t>
            </a:r>
            <a:r>
              <a:rPr lang="tr-TR" sz="1600" dirty="0" smtClean="0">
                <a:solidFill>
                  <a:schemeClr val="tx2"/>
                </a:solidFill>
              </a:rPr>
              <a:t>.)</a:t>
            </a:r>
            <a:r>
              <a:rPr lang="tr-TR" sz="2000" b="1" dirty="0" smtClean="0">
                <a:solidFill>
                  <a:srgbClr val="FF0000"/>
                </a:solidFill>
              </a:rPr>
              <a:t/>
            </a:r>
            <a:br>
              <a:rPr lang="tr-TR" sz="2000" b="1" dirty="0" smtClean="0">
                <a:solidFill>
                  <a:srgbClr val="FF0000"/>
                </a:solidFill>
              </a:rPr>
            </a:br>
            <a:r>
              <a:rPr lang="tr-TR" sz="2000" b="1" u="sng" dirty="0"/>
              <a:t/>
            </a:r>
            <a:br>
              <a:rPr lang="tr-TR" sz="2000" b="1" u="sng" dirty="0"/>
            </a:br>
            <a:endParaRPr lang="tr-TR" sz="2000" b="1"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0625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a:solidFill>
                  <a:srgbClr val="FF0000"/>
                </a:solidFill>
              </a:rPr>
              <a:t>1</a:t>
            </a:r>
            <a:r>
              <a:rPr lang="tr-TR" sz="2000" b="1" dirty="0" smtClean="0">
                <a:solidFill>
                  <a:srgbClr val="FF0000"/>
                </a:solidFill>
              </a:rPr>
              <a:t>. Yurt </a:t>
            </a:r>
            <a:r>
              <a:rPr lang="tr-TR" sz="2000" b="1" dirty="0">
                <a:solidFill>
                  <a:srgbClr val="FF0000"/>
                </a:solidFill>
              </a:rPr>
              <a:t>Dışında Gerçekleştirilen Fuar </a:t>
            </a:r>
            <a:r>
              <a:rPr lang="tr-TR" sz="2000" b="1" dirty="0" smtClean="0">
                <a:solidFill>
                  <a:srgbClr val="FF0000"/>
                </a:solidFill>
              </a:rPr>
              <a:t>Katılımı Desteği</a:t>
            </a:r>
            <a:r>
              <a:rPr lang="tr-TR" sz="2000" b="1" dirty="0">
                <a:solidFill>
                  <a:srgbClr val="FF0000"/>
                </a:solidFill>
              </a:rPr>
              <a:t/>
            </a:r>
            <a:br>
              <a:rPr lang="tr-TR" sz="2000" b="1" dirty="0">
                <a:solidFill>
                  <a:srgbClr val="FF0000"/>
                </a:solidFill>
              </a:rPr>
            </a:br>
            <a:r>
              <a:rPr lang="tr-TR" sz="2000" b="1" dirty="0" smtClean="0">
                <a:solidFill>
                  <a:srgbClr val="FF0000"/>
                </a:solidFill>
              </a:rPr>
              <a:t/>
            </a:r>
            <a:br>
              <a:rPr lang="tr-TR" sz="2000" b="1" dirty="0" smtClean="0">
                <a:solidFill>
                  <a:srgbClr val="FF0000"/>
                </a:solidFill>
              </a:rPr>
            </a:br>
            <a:r>
              <a:rPr lang="tr-TR" sz="1600" dirty="0">
                <a:solidFill>
                  <a:schemeClr val="tx2"/>
                </a:solidFill>
              </a:rPr>
              <a:t>komple tesis </a:t>
            </a:r>
            <a:r>
              <a:rPr lang="tr-TR" sz="1600" dirty="0" smtClean="0">
                <a:solidFill>
                  <a:schemeClr val="tx2"/>
                </a:solidFill>
              </a:rPr>
              <a:t>imalatı		kapsam dışı</a:t>
            </a:r>
            <a:br>
              <a:rPr lang="tr-TR" sz="1600" dirty="0" smtClean="0">
                <a:solidFill>
                  <a:schemeClr val="tx2"/>
                </a:solidFill>
              </a:rPr>
            </a:br>
            <a:r>
              <a:rPr lang="tr-TR" sz="1600" dirty="0" smtClean="0">
                <a:solidFill>
                  <a:schemeClr val="tx2"/>
                </a:solidFill>
              </a:rPr>
              <a:t>makine			nakliye		en fazla		</a:t>
            </a:r>
            <a:r>
              <a:rPr lang="tr-TR" sz="1600" b="1" dirty="0" smtClean="0">
                <a:solidFill>
                  <a:schemeClr val="tx2"/>
                </a:solidFill>
              </a:rPr>
              <a:t>%50</a:t>
            </a:r>
            <a:r>
              <a:rPr lang="tr-TR" sz="1600" dirty="0" smtClean="0">
                <a:solidFill>
                  <a:schemeClr val="tx2"/>
                </a:solidFill>
              </a:rPr>
              <a:t/>
            </a:r>
            <a:br>
              <a:rPr lang="tr-TR" sz="1600" dirty="0" smtClean="0">
                <a:solidFill>
                  <a:schemeClr val="tx2"/>
                </a:solidFill>
              </a:rPr>
            </a:br>
            <a:r>
              <a:rPr lang="tr-TR" sz="1600" dirty="0" smtClean="0">
                <a:solidFill>
                  <a:schemeClr val="tx2"/>
                </a:solidFill>
              </a:rPr>
              <a:t>yat imalatı			masrafları		</a:t>
            </a:r>
            <a:r>
              <a:rPr lang="tr-TR" sz="1600" b="1" dirty="0" smtClean="0">
                <a:solidFill>
                  <a:schemeClr val="tx2"/>
                </a:solidFill>
              </a:rPr>
              <a:t>10.000 $</a:t>
            </a:r>
            <a:r>
              <a:rPr lang="tr-TR" sz="1600" dirty="0" smtClean="0">
                <a:solidFill>
                  <a:schemeClr val="tx2"/>
                </a:solidFill>
              </a:rPr>
              <a:t>		destek</a:t>
            </a:r>
            <a:br>
              <a:rPr lang="tr-TR" sz="1600" dirty="0" smtClean="0">
                <a:solidFill>
                  <a:schemeClr val="tx2"/>
                </a:solidFill>
              </a:rPr>
            </a:br>
            <a:r>
              <a:rPr lang="tr-TR" sz="1600" dirty="0" smtClean="0">
                <a:solidFill>
                  <a:schemeClr val="tx2"/>
                </a:solidFill>
              </a:rPr>
              <a:t>otomotiv </a:t>
            </a:r>
            <a:r>
              <a:rPr lang="tr-TR" sz="1600" dirty="0">
                <a:solidFill>
                  <a:schemeClr val="tx2"/>
                </a:solidFill>
              </a:rPr>
              <a:t>ana sanayi </a:t>
            </a:r>
            <a:r>
              <a:rPr lang="tr-TR" sz="1600" dirty="0" smtClean="0">
                <a:solidFill>
                  <a:schemeClr val="tx2"/>
                </a:solidFill>
              </a:rPr>
              <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doğal taş</a:t>
            </a:r>
            <a:br>
              <a:rPr lang="tr-TR" sz="1600" dirty="0" smtClean="0">
                <a:solidFill>
                  <a:schemeClr val="tx2"/>
                </a:solidFill>
              </a:rPr>
            </a:br>
            <a:r>
              <a:rPr lang="tr-TR" sz="1600" dirty="0" smtClean="0">
                <a:solidFill>
                  <a:schemeClr val="tx2"/>
                </a:solidFill>
              </a:rPr>
              <a:t>seramik</a:t>
            </a:r>
            <a:br>
              <a:rPr lang="tr-TR" sz="1600" dirty="0" smtClean="0">
                <a:solidFill>
                  <a:schemeClr val="tx2"/>
                </a:solidFill>
              </a:rPr>
            </a:br>
            <a:r>
              <a:rPr lang="tr-TR" sz="1600" dirty="0" smtClean="0">
                <a:solidFill>
                  <a:schemeClr val="tx2"/>
                </a:solidFill>
              </a:rPr>
              <a:t>mobilya			kapsam dışı</a:t>
            </a:r>
            <a:br>
              <a:rPr lang="tr-TR" sz="1600" dirty="0" smtClean="0">
                <a:solidFill>
                  <a:schemeClr val="tx2"/>
                </a:solidFill>
              </a:rPr>
            </a:br>
            <a:r>
              <a:rPr lang="tr-TR" sz="1600" dirty="0" smtClean="0">
                <a:solidFill>
                  <a:schemeClr val="tx2"/>
                </a:solidFill>
              </a:rPr>
              <a:t>otomotiv </a:t>
            </a:r>
            <a:r>
              <a:rPr lang="tr-TR" sz="1600" dirty="0">
                <a:solidFill>
                  <a:schemeClr val="tx2"/>
                </a:solidFill>
              </a:rPr>
              <a:t>yan </a:t>
            </a:r>
            <a:r>
              <a:rPr lang="tr-TR" sz="1600" dirty="0" smtClean="0">
                <a:solidFill>
                  <a:schemeClr val="tx2"/>
                </a:solidFill>
              </a:rPr>
              <a:t>sanayi		nakliye		en fazla 		</a:t>
            </a:r>
            <a:r>
              <a:rPr lang="tr-TR" sz="1600" b="1" dirty="0" smtClean="0">
                <a:solidFill>
                  <a:schemeClr val="tx2"/>
                </a:solidFill>
              </a:rPr>
              <a:t>%50</a:t>
            </a:r>
            <a:r>
              <a:rPr lang="tr-TR" sz="1600" dirty="0" smtClean="0">
                <a:solidFill>
                  <a:schemeClr val="tx2"/>
                </a:solidFill>
              </a:rPr>
              <a:t/>
            </a:r>
            <a:br>
              <a:rPr lang="tr-TR" sz="1600" dirty="0" smtClean="0">
                <a:solidFill>
                  <a:schemeClr val="tx2"/>
                </a:solidFill>
              </a:rPr>
            </a:br>
            <a:r>
              <a:rPr lang="tr-TR" sz="1600" dirty="0" smtClean="0">
                <a:solidFill>
                  <a:schemeClr val="tx2"/>
                </a:solidFill>
              </a:rPr>
              <a:t>elektronik			masrafları		</a:t>
            </a:r>
            <a:r>
              <a:rPr lang="tr-TR" sz="1600" b="1" dirty="0" smtClean="0">
                <a:solidFill>
                  <a:schemeClr val="tx2"/>
                </a:solidFill>
              </a:rPr>
              <a:t>6.000 $</a:t>
            </a:r>
            <a:r>
              <a:rPr lang="tr-TR" sz="1600" dirty="0" smtClean="0">
                <a:solidFill>
                  <a:schemeClr val="tx2"/>
                </a:solidFill>
              </a:rPr>
              <a:t>		destek</a:t>
            </a:r>
            <a:br>
              <a:rPr lang="tr-TR" sz="1600" dirty="0" smtClean="0">
                <a:solidFill>
                  <a:schemeClr val="tx2"/>
                </a:solidFill>
              </a:rPr>
            </a:br>
            <a:r>
              <a:rPr lang="tr-TR" sz="1600" dirty="0" smtClean="0">
                <a:solidFill>
                  <a:schemeClr val="tx2"/>
                </a:solidFill>
              </a:rPr>
              <a:t>beyaz eşya</a:t>
            </a:r>
            <a:br>
              <a:rPr lang="tr-TR" sz="1600" dirty="0" smtClean="0">
                <a:solidFill>
                  <a:schemeClr val="tx2"/>
                </a:solidFill>
              </a:rPr>
            </a:br>
            <a:r>
              <a:rPr lang="tr-TR" sz="1600" dirty="0" smtClean="0">
                <a:solidFill>
                  <a:schemeClr val="tx2"/>
                </a:solidFill>
              </a:rPr>
              <a:t>endüstriyel </a:t>
            </a:r>
            <a:r>
              <a:rPr lang="tr-TR" sz="1600" dirty="0">
                <a:solidFill>
                  <a:schemeClr val="tx2"/>
                </a:solidFill>
              </a:rPr>
              <a:t>mutfak </a:t>
            </a:r>
            <a:r>
              <a:rPr lang="tr-TR" sz="1600" dirty="0" smtClean="0">
                <a:solidFill>
                  <a:schemeClr val="tx2"/>
                </a:solidFill>
              </a:rPr>
              <a:t>eşyaları</a:t>
            </a:r>
            <a:br>
              <a:rPr lang="tr-TR" sz="1600" dirty="0" smtClean="0">
                <a:solidFill>
                  <a:schemeClr val="tx2"/>
                </a:solidFill>
              </a:rPr>
            </a:br>
            <a:r>
              <a:rPr lang="tr-TR" sz="1600" dirty="0" smtClean="0">
                <a:solidFill>
                  <a:schemeClr val="tx2"/>
                </a:solidFill>
              </a:rPr>
              <a:t>mücevherat</a:t>
            </a:r>
            <a:br>
              <a:rPr lang="tr-TR" sz="1600" dirty="0" smtClean="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ilaveten </a:t>
            </a:r>
            <a:r>
              <a:rPr lang="tr-TR" sz="1600" dirty="0">
                <a:solidFill>
                  <a:schemeClr val="tx2"/>
                </a:solidFill>
              </a:rPr>
              <a:t>desteklenir. </a:t>
            </a:r>
            <a:r>
              <a:rPr lang="tr-TR" sz="2000" dirty="0"/>
              <a:t/>
            </a:r>
            <a:br>
              <a:rPr lang="tr-TR" sz="2000" dirty="0"/>
            </a:br>
            <a:endParaRPr lang="tr-TR" sz="2000" b="1"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sp>
        <p:nvSpPr>
          <p:cNvPr id="4" name="Sağ Ayraç 3"/>
          <p:cNvSpPr/>
          <p:nvPr/>
        </p:nvSpPr>
        <p:spPr>
          <a:xfrm>
            <a:off x="3131840" y="1268760"/>
            <a:ext cx="216024" cy="1296144"/>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a:p>
        </p:txBody>
      </p:sp>
      <p:sp>
        <p:nvSpPr>
          <p:cNvPr id="10" name="Sağ Ayraç 9"/>
          <p:cNvSpPr/>
          <p:nvPr/>
        </p:nvSpPr>
        <p:spPr>
          <a:xfrm>
            <a:off x="3131840" y="2780928"/>
            <a:ext cx="247670" cy="18002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a:p>
        </p:txBody>
      </p:sp>
      <p:sp>
        <p:nvSpPr>
          <p:cNvPr id="13" name="Sağ Ok 12"/>
          <p:cNvSpPr/>
          <p:nvPr/>
        </p:nvSpPr>
        <p:spPr>
          <a:xfrm>
            <a:off x="4644008" y="1766557"/>
            <a:ext cx="576064" cy="3005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sp>
        <p:nvSpPr>
          <p:cNvPr id="14" name="Sağ Ok 13"/>
          <p:cNvSpPr/>
          <p:nvPr/>
        </p:nvSpPr>
        <p:spPr>
          <a:xfrm>
            <a:off x="6300192" y="1769468"/>
            <a:ext cx="576064" cy="3005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sp>
        <p:nvSpPr>
          <p:cNvPr id="15" name="Sağ Ok 14"/>
          <p:cNvSpPr/>
          <p:nvPr/>
        </p:nvSpPr>
        <p:spPr>
          <a:xfrm>
            <a:off x="4644008" y="3530753"/>
            <a:ext cx="576064" cy="3005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sp>
        <p:nvSpPr>
          <p:cNvPr id="16" name="Sağ Ok 15"/>
          <p:cNvSpPr/>
          <p:nvPr/>
        </p:nvSpPr>
        <p:spPr>
          <a:xfrm>
            <a:off x="6300192" y="3533664"/>
            <a:ext cx="576064" cy="3005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pic>
        <p:nvPicPr>
          <p:cNvPr id="11"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47777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a:solidFill>
                  <a:srgbClr val="FF0000"/>
                </a:solidFill>
              </a:rPr>
              <a:t>1</a:t>
            </a:r>
            <a:r>
              <a:rPr lang="tr-TR" sz="2000" b="1" dirty="0" smtClean="0">
                <a:solidFill>
                  <a:srgbClr val="FF0000"/>
                </a:solidFill>
              </a:rPr>
              <a:t>. Yurt </a:t>
            </a:r>
            <a:r>
              <a:rPr lang="tr-TR" sz="2000" b="1" dirty="0">
                <a:solidFill>
                  <a:srgbClr val="FF0000"/>
                </a:solidFill>
              </a:rPr>
              <a:t>Dışında Gerçekleştirilen Fuar </a:t>
            </a:r>
            <a:r>
              <a:rPr lang="tr-TR" sz="2000" b="1" dirty="0" smtClean="0">
                <a:solidFill>
                  <a:srgbClr val="FF0000"/>
                </a:solidFill>
              </a:rPr>
              <a:t>Katılımı Desteği</a:t>
            </a:r>
            <a:r>
              <a:rPr lang="tr-TR" sz="2000" b="1" dirty="0">
                <a:solidFill>
                  <a:srgbClr val="FF0000"/>
                </a:solidFill>
              </a:rPr>
              <a:t/>
            </a:r>
            <a:br>
              <a:rPr lang="tr-TR" sz="2000" b="1" dirty="0">
                <a:solidFill>
                  <a:srgbClr val="FF0000"/>
                </a:solidFill>
              </a:rPr>
            </a:br>
            <a:r>
              <a:rPr lang="tr-TR" sz="2000" b="1" dirty="0" smtClean="0">
                <a:solidFill>
                  <a:srgbClr val="FF0000"/>
                </a:solidFill>
              </a:rPr>
              <a:t/>
            </a:r>
            <a:br>
              <a:rPr lang="tr-TR" sz="2000" b="1" dirty="0" smtClean="0">
                <a:solidFill>
                  <a:srgbClr val="FF0000"/>
                </a:solidFill>
              </a:rPr>
            </a:br>
            <a:r>
              <a:rPr lang="tr-TR" sz="1600" dirty="0" smtClean="0">
                <a:solidFill>
                  <a:schemeClr val="tx2"/>
                </a:solidFill>
              </a:rPr>
              <a:t>Fuara katılan firma, </a:t>
            </a:r>
            <a:br>
              <a:rPr lang="tr-TR" sz="1600" dirty="0" smtClean="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gen mühendisliği / </a:t>
            </a:r>
            <a:r>
              <a:rPr lang="tr-TR" sz="1600" dirty="0" err="1" smtClean="0">
                <a:solidFill>
                  <a:schemeClr val="tx2"/>
                </a:solidFill>
              </a:rPr>
              <a:t>biyoteknoloji</a:t>
            </a:r>
            <a:r>
              <a:rPr lang="tr-TR" sz="1600" dirty="0">
                <a:solidFill>
                  <a:schemeClr val="tx2"/>
                </a:solidFill>
              </a:rPr>
              <a:t>, </a:t>
            </a:r>
            <a:r>
              <a:rPr lang="tr-TR" sz="1600" dirty="0" smtClean="0">
                <a:solidFill>
                  <a:schemeClr val="tx2"/>
                </a:solidFill>
              </a:rPr>
              <a:t/>
            </a:r>
            <a:br>
              <a:rPr lang="tr-TR" sz="1600" dirty="0" smtClean="0">
                <a:solidFill>
                  <a:schemeClr val="tx2"/>
                </a:solidFill>
              </a:rPr>
            </a:br>
            <a:r>
              <a:rPr lang="tr-TR" sz="1600" dirty="0" smtClean="0">
                <a:solidFill>
                  <a:schemeClr val="tx2"/>
                </a:solidFill>
              </a:rPr>
              <a:t>uzay </a:t>
            </a:r>
            <a:r>
              <a:rPr lang="tr-TR" sz="1600" dirty="0">
                <a:solidFill>
                  <a:schemeClr val="tx2"/>
                </a:solidFill>
              </a:rPr>
              <a:t>ve havacılık </a:t>
            </a:r>
            <a:r>
              <a:rPr lang="tr-TR" sz="1600" dirty="0" smtClean="0">
                <a:solidFill>
                  <a:schemeClr val="tx2"/>
                </a:solidFill>
              </a:rPr>
              <a:t>teknolojileri</a:t>
            </a:r>
            <a:br>
              <a:rPr lang="tr-TR" sz="1600" dirty="0" smtClean="0">
                <a:solidFill>
                  <a:schemeClr val="tx2"/>
                </a:solidFill>
              </a:rPr>
            </a:br>
            <a:r>
              <a:rPr lang="tr-TR" sz="1600" dirty="0" smtClean="0">
                <a:solidFill>
                  <a:schemeClr val="tx2"/>
                </a:solidFill>
              </a:rPr>
              <a:t>ileri </a:t>
            </a:r>
            <a:r>
              <a:rPr lang="tr-TR" sz="1600" dirty="0">
                <a:solidFill>
                  <a:schemeClr val="tx2"/>
                </a:solidFill>
              </a:rPr>
              <a:t>malzeme </a:t>
            </a:r>
            <a:r>
              <a:rPr lang="tr-TR" sz="1600" dirty="0" smtClean="0">
                <a:solidFill>
                  <a:schemeClr val="tx2"/>
                </a:solidFill>
              </a:rPr>
              <a:t>teknolojileri 		</a:t>
            </a:r>
            <a:br>
              <a:rPr lang="tr-TR" sz="1600" dirty="0" smtClean="0">
                <a:solidFill>
                  <a:schemeClr val="tx2"/>
                </a:solidFill>
              </a:rPr>
            </a:br>
            <a:r>
              <a:rPr lang="tr-TR" sz="1600" dirty="0" err="1" smtClean="0">
                <a:solidFill>
                  <a:schemeClr val="tx2"/>
                </a:solidFill>
              </a:rPr>
              <a:t>nano</a:t>
            </a:r>
            <a:r>
              <a:rPr lang="tr-TR" sz="1600" dirty="0" smtClean="0">
                <a:solidFill>
                  <a:schemeClr val="tx2"/>
                </a:solidFill>
              </a:rPr>
              <a:t> teknoloji			</a:t>
            </a:r>
            <a:r>
              <a:rPr lang="sv-SE" sz="1600" dirty="0">
                <a:solidFill>
                  <a:schemeClr val="tx2"/>
                </a:solidFill>
              </a:rPr>
              <a:t>genel nitelikli fuarlarda </a:t>
            </a:r>
            <a:r>
              <a:rPr lang="tr-TR" sz="1600" dirty="0" err="1">
                <a:solidFill>
                  <a:schemeClr val="tx2"/>
                </a:solidFill>
              </a:rPr>
              <a:t>max</a:t>
            </a:r>
            <a:r>
              <a:rPr lang="tr-TR" sz="1600" dirty="0">
                <a:solidFill>
                  <a:schemeClr val="tx2"/>
                </a:solidFill>
              </a:rPr>
              <a:t>. </a:t>
            </a:r>
            <a:r>
              <a:rPr lang="sv-SE" sz="1600" b="1" dirty="0">
                <a:solidFill>
                  <a:schemeClr val="tx2"/>
                </a:solidFill>
              </a:rPr>
              <a:t>10.000</a:t>
            </a:r>
            <a:r>
              <a:rPr lang="tr-TR" sz="1600" b="1" dirty="0">
                <a:solidFill>
                  <a:schemeClr val="tx2"/>
                </a:solidFill>
              </a:rPr>
              <a:t> </a:t>
            </a:r>
            <a:r>
              <a:rPr lang="tr-TR" sz="1600" b="1" dirty="0" smtClean="0">
                <a:solidFill>
                  <a:schemeClr val="tx2"/>
                </a:solidFill>
              </a:rPr>
              <a:t>$</a:t>
            </a:r>
            <a:r>
              <a:rPr lang="tr-TR" sz="1600" dirty="0" smtClean="0">
                <a:solidFill>
                  <a:schemeClr val="tx2"/>
                </a:solidFill>
              </a:rPr>
              <a:t/>
            </a:r>
            <a:br>
              <a:rPr lang="tr-TR" sz="1600" dirty="0" smtClean="0">
                <a:solidFill>
                  <a:schemeClr val="tx2"/>
                </a:solidFill>
              </a:rPr>
            </a:br>
            <a:r>
              <a:rPr lang="tr-TR" sz="1600" dirty="0" smtClean="0">
                <a:solidFill>
                  <a:schemeClr val="tx2"/>
                </a:solidFill>
              </a:rPr>
              <a:t>teknik tekstil			</a:t>
            </a:r>
            <a:r>
              <a:rPr lang="sv-SE" sz="1600" dirty="0" smtClean="0">
                <a:solidFill>
                  <a:schemeClr val="tx2"/>
                </a:solidFill>
              </a:rPr>
              <a:t>sektörel </a:t>
            </a:r>
            <a:r>
              <a:rPr lang="sv-SE" sz="1600" dirty="0">
                <a:solidFill>
                  <a:schemeClr val="tx2"/>
                </a:solidFill>
              </a:rPr>
              <a:t>nitelikli fuarlard</a:t>
            </a:r>
            <a:r>
              <a:rPr lang="tr-TR" sz="1600" dirty="0"/>
              <a:t> </a:t>
            </a:r>
            <a:r>
              <a:rPr lang="tr-TR" sz="1600" dirty="0" err="1">
                <a:solidFill>
                  <a:schemeClr val="tx2"/>
                </a:solidFill>
              </a:rPr>
              <a:t>max</a:t>
            </a:r>
            <a:r>
              <a:rPr lang="tr-TR" sz="1600" dirty="0">
                <a:solidFill>
                  <a:schemeClr val="tx2"/>
                </a:solidFill>
              </a:rPr>
              <a:t>. </a:t>
            </a:r>
            <a:r>
              <a:rPr lang="tr-TR" sz="1600" b="1" dirty="0">
                <a:solidFill>
                  <a:schemeClr val="tx2"/>
                </a:solidFill>
              </a:rPr>
              <a:t>15.000 $ </a:t>
            </a:r>
            <a:r>
              <a:rPr lang="tr-TR" sz="1600" dirty="0" smtClean="0">
                <a:solidFill>
                  <a:schemeClr val="tx2"/>
                </a:solidFill>
              </a:rPr>
              <a:t/>
            </a:r>
            <a:br>
              <a:rPr lang="tr-TR" sz="1600" dirty="0" smtClean="0">
                <a:solidFill>
                  <a:schemeClr val="tx2"/>
                </a:solidFill>
              </a:rPr>
            </a:br>
            <a:r>
              <a:rPr lang="tr-TR" sz="1600" dirty="0" smtClean="0">
                <a:solidFill>
                  <a:schemeClr val="tx2"/>
                </a:solidFill>
              </a:rPr>
              <a:t>yenilenebilir enerji</a:t>
            </a:r>
            <a:br>
              <a:rPr lang="tr-TR" sz="1600" dirty="0" smtClean="0">
                <a:solidFill>
                  <a:schemeClr val="tx2"/>
                </a:solidFill>
              </a:rPr>
            </a:br>
            <a:r>
              <a:rPr lang="tr-TR" sz="1600" dirty="0" smtClean="0">
                <a:solidFill>
                  <a:schemeClr val="tx2"/>
                </a:solidFill>
              </a:rPr>
              <a:t>donanım</a:t>
            </a:r>
            <a:br>
              <a:rPr lang="tr-TR" sz="1600" dirty="0" smtClean="0">
                <a:solidFill>
                  <a:schemeClr val="tx2"/>
                </a:solidFill>
              </a:rPr>
            </a:br>
            <a:r>
              <a:rPr lang="tr-TR" sz="1600" dirty="0" smtClean="0">
                <a:solidFill>
                  <a:schemeClr val="tx2"/>
                </a:solidFill>
              </a:rPr>
              <a:t>bilişim</a:t>
            </a:r>
            <a:br>
              <a:rPr lang="tr-TR" sz="1600" dirty="0" smtClean="0">
                <a:solidFill>
                  <a:schemeClr val="tx2"/>
                </a:solidFill>
              </a:rPr>
            </a:br>
            <a:r>
              <a:rPr lang="tr-TR" sz="1600" dirty="0" smtClean="0">
                <a:solidFill>
                  <a:schemeClr val="tx2"/>
                </a:solidFill>
              </a:rPr>
              <a:t>elektronik </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a:t>
            </a:r>
            <a:r>
              <a:rPr lang="sv-SE" sz="2000" b="1" dirty="0" smtClean="0">
                <a:solidFill>
                  <a:schemeClr val="tx2"/>
                </a:solidFill>
              </a:rPr>
              <a:t>%75</a:t>
            </a:r>
            <a:r>
              <a:rPr lang="sv-SE" sz="2000" dirty="0" smtClean="0">
                <a:solidFill>
                  <a:schemeClr val="tx2"/>
                </a:solidFill>
              </a:rPr>
              <a:t> </a:t>
            </a:r>
            <a:r>
              <a:rPr lang="tr-TR" sz="2000" dirty="0" smtClean="0">
                <a:solidFill>
                  <a:schemeClr val="tx2"/>
                </a:solidFill>
              </a:rPr>
              <a:t>destek</a:t>
            </a:r>
            <a:br>
              <a:rPr lang="tr-TR" sz="2000" dirty="0" smtClean="0">
                <a:solidFill>
                  <a:schemeClr val="tx2"/>
                </a:solidFill>
              </a:rPr>
            </a:br>
            <a:r>
              <a:rPr lang="tr-TR" sz="2000" dirty="0">
                <a:solidFill>
                  <a:schemeClr val="tx2"/>
                </a:solidFill>
              </a:rPr>
              <a:t/>
            </a:r>
            <a:br>
              <a:rPr lang="tr-TR" sz="2000" dirty="0">
                <a:solidFill>
                  <a:schemeClr val="tx2"/>
                </a:solidFill>
              </a:rPr>
            </a:br>
            <a:r>
              <a:rPr lang="tr-TR" sz="2000" b="1" u="sng" dirty="0"/>
              <a:t/>
            </a:r>
            <a:br>
              <a:rPr lang="tr-TR" sz="2000" b="1" u="sng" dirty="0"/>
            </a:br>
            <a:endParaRPr lang="tr-TR" sz="2000" b="1"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sp>
        <p:nvSpPr>
          <p:cNvPr id="5" name="Sağ Ayraç 4"/>
          <p:cNvSpPr/>
          <p:nvPr/>
        </p:nvSpPr>
        <p:spPr>
          <a:xfrm>
            <a:off x="3851920" y="1772816"/>
            <a:ext cx="216024" cy="194421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a:p>
        </p:txBody>
      </p:sp>
      <p:sp>
        <p:nvSpPr>
          <p:cNvPr id="3" name="Aşağı Ok 2"/>
          <p:cNvSpPr/>
          <p:nvPr/>
        </p:nvSpPr>
        <p:spPr>
          <a:xfrm>
            <a:off x="5717252" y="3320988"/>
            <a:ext cx="504056" cy="792088"/>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solidFill>
                <a:schemeClr val="tx2"/>
              </a:solidFill>
            </a:endParaRPr>
          </a:p>
        </p:txBody>
      </p:sp>
      <p:pic>
        <p:nvPicPr>
          <p:cNvPr id="7"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9117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a:solidFill>
                  <a:srgbClr val="FF0000"/>
                </a:solidFill>
              </a:rPr>
              <a:t>1</a:t>
            </a:r>
            <a:r>
              <a:rPr lang="tr-TR" sz="2000" b="1" dirty="0" smtClean="0">
                <a:solidFill>
                  <a:srgbClr val="FF0000"/>
                </a:solidFill>
              </a:rPr>
              <a:t>. Yurt </a:t>
            </a:r>
            <a:r>
              <a:rPr lang="tr-TR" sz="2000" b="1" dirty="0">
                <a:solidFill>
                  <a:srgbClr val="FF0000"/>
                </a:solidFill>
              </a:rPr>
              <a:t>Dışında Gerçekleştirilen Fuar </a:t>
            </a:r>
            <a:r>
              <a:rPr lang="tr-TR" sz="2000" b="1" dirty="0" smtClean="0">
                <a:solidFill>
                  <a:srgbClr val="FF0000"/>
                </a:solidFill>
              </a:rPr>
              <a:t>Katılımı Desteği</a:t>
            </a:r>
            <a:r>
              <a:rPr lang="tr-TR" sz="2000" b="1" dirty="0">
                <a:solidFill>
                  <a:srgbClr val="FF0000"/>
                </a:solidFill>
              </a:rPr>
              <a:t/>
            </a:r>
            <a:br>
              <a:rPr lang="tr-TR" sz="2000" b="1" dirty="0">
                <a:solidFill>
                  <a:srgbClr val="FF0000"/>
                </a:solidFill>
              </a:rPr>
            </a:br>
            <a:r>
              <a:rPr lang="tr-TR" sz="2000" b="1" dirty="0" smtClean="0">
                <a:solidFill>
                  <a:srgbClr val="FF0000"/>
                </a:solidFill>
              </a:rPr>
              <a:t/>
            </a:r>
            <a:br>
              <a:rPr lang="tr-TR" sz="2000" b="1" dirty="0" smtClean="0">
                <a:solidFill>
                  <a:srgbClr val="FF0000"/>
                </a:solidFill>
              </a:rPr>
            </a:br>
            <a:r>
              <a:rPr lang="tr-TR" sz="2000" b="1" u="sng" dirty="0" smtClean="0">
                <a:solidFill>
                  <a:schemeClr val="tx2"/>
                </a:solidFill>
              </a:rPr>
              <a:t>Hedef Ülke Avantajı</a:t>
            </a:r>
            <a:br>
              <a:rPr lang="tr-TR" sz="2000" b="1" u="sng" dirty="0" smtClean="0">
                <a:solidFill>
                  <a:schemeClr val="tx2"/>
                </a:solidFill>
              </a:rPr>
            </a:br>
            <a:r>
              <a:rPr lang="tr-TR" sz="1600" b="1" u="sng" dirty="0">
                <a:solidFill>
                  <a:schemeClr val="tx2"/>
                </a:solidFill>
              </a:rPr>
              <a:t/>
            </a:r>
            <a:br>
              <a:rPr lang="tr-TR" sz="1600" b="1" u="sng" dirty="0">
                <a:solidFill>
                  <a:schemeClr val="tx2"/>
                </a:solidFill>
              </a:rPr>
            </a:br>
            <a:r>
              <a:rPr lang="tr-TR" sz="1600" dirty="0" smtClean="0">
                <a:solidFill>
                  <a:schemeClr val="tx2"/>
                </a:solidFill>
              </a:rPr>
              <a:t>Her </a:t>
            </a:r>
            <a:r>
              <a:rPr lang="tr-TR" sz="1600" dirty="0">
                <a:solidFill>
                  <a:schemeClr val="tx2"/>
                </a:solidFill>
              </a:rPr>
              <a:t>yıl </a:t>
            </a:r>
            <a:r>
              <a:rPr lang="tr-TR" sz="1600" dirty="0" smtClean="0">
                <a:solidFill>
                  <a:schemeClr val="tx2"/>
                </a:solidFill>
              </a:rPr>
              <a:t>Ekonomi Bakanlığı tarafından belirlenen </a:t>
            </a:r>
            <a:r>
              <a:rPr lang="tr-TR" sz="1600" b="1" dirty="0">
                <a:solidFill>
                  <a:schemeClr val="tx2"/>
                </a:solidFill>
              </a:rPr>
              <a:t>15 hedef ülkede </a:t>
            </a:r>
            <a:r>
              <a:rPr lang="tr-TR" sz="1600" dirty="0">
                <a:solidFill>
                  <a:schemeClr val="tx2"/>
                </a:solidFill>
              </a:rPr>
              <a:t>düzenlenecek fuarlara iştirak eden </a:t>
            </a:r>
            <a:r>
              <a:rPr lang="tr-TR" sz="1600" dirty="0" smtClean="0">
                <a:solidFill>
                  <a:schemeClr val="tx2"/>
                </a:solidFill>
              </a:rPr>
              <a:t>firmalara </a:t>
            </a:r>
            <a:r>
              <a:rPr lang="tr-TR" sz="1600" dirty="0">
                <a:solidFill>
                  <a:schemeClr val="tx2"/>
                </a:solidFill>
              </a:rPr>
              <a:t>%50 destek oranına </a:t>
            </a:r>
            <a:r>
              <a:rPr lang="tr-TR" sz="1600" b="1" dirty="0">
                <a:solidFill>
                  <a:schemeClr val="tx2"/>
                </a:solidFill>
              </a:rPr>
              <a:t>20 puan ilave </a:t>
            </a:r>
            <a:r>
              <a:rPr lang="tr-TR" sz="1600" dirty="0">
                <a:solidFill>
                  <a:schemeClr val="tx2"/>
                </a:solidFill>
              </a:rPr>
              <a:t>destek sağlanır</a:t>
            </a:r>
            <a:r>
              <a:rPr lang="tr-TR" sz="1600" dirty="0" smtClean="0">
                <a:solidFill>
                  <a:schemeClr val="tx2"/>
                </a:solidFill>
              </a:rPr>
              <a:t>.</a:t>
            </a:r>
            <a:r>
              <a:rPr lang="tr-TR" sz="2000" dirty="0" smtClean="0">
                <a:solidFill>
                  <a:schemeClr val="tx2"/>
                </a:solidFill>
              </a:rPr>
              <a:t/>
            </a:r>
            <a:br>
              <a:rPr lang="tr-TR" sz="2000" dirty="0" smtClean="0">
                <a:solidFill>
                  <a:schemeClr val="tx2"/>
                </a:solidFill>
              </a:rPr>
            </a:br>
            <a:r>
              <a:rPr lang="tr-TR" sz="2000" dirty="0">
                <a:solidFill>
                  <a:schemeClr val="tx2"/>
                </a:solidFill>
              </a:rPr>
              <a:t/>
            </a:r>
            <a:br>
              <a:rPr lang="tr-TR" sz="2000" dirty="0">
                <a:solidFill>
                  <a:schemeClr val="tx2"/>
                </a:solidFill>
              </a:rPr>
            </a:br>
            <a:r>
              <a:rPr lang="tr-TR" sz="2000" b="1" u="sng" dirty="0" smtClean="0">
                <a:solidFill>
                  <a:schemeClr val="tx2"/>
                </a:solidFill>
              </a:rPr>
              <a:t>Başvuru Şekli</a:t>
            </a:r>
            <a:r>
              <a:rPr lang="tr-TR" sz="2000" b="1" u="sng" dirty="0">
                <a:solidFill>
                  <a:schemeClr val="tx2"/>
                </a:solidFill>
              </a:rPr>
              <a:t/>
            </a:r>
            <a:br>
              <a:rPr lang="tr-TR" sz="2000" b="1" u="sng" dirty="0">
                <a:solidFill>
                  <a:schemeClr val="tx2"/>
                </a:solidFill>
              </a:rPr>
            </a:br>
            <a:r>
              <a:rPr lang="tr-TR" sz="1600" dirty="0">
                <a:solidFill>
                  <a:schemeClr val="tx2"/>
                </a:solidFill>
              </a:rPr>
              <a:t>Katılımcının bireysel olarak katılım </a:t>
            </a:r>
            <a:r>
              <a:rPr lang="tr-TR" sz="1600" dirty="0" smtClean="0">
                <a:solidFill>
                  <a:schemeClr val="tx2"/>
                </a:solidFill>
              </a:rPr>
              <a:t>sağlayacağı sektörel </a:t>
            </a:r>
            <a:r>
              <a:rPr lang="tr-TR" sz="1600" dirty="0">
                <a:solidFill>
                  <a:schemeClr val="tx2"/>
                </a:solidFill>
              </a:rPr>
              <a:t>nitelikteki uluslararası fuarlar listesinde yer alan fuarların başlama tarihinden </a:t>
            </a:r>
            <a:r>
              <a:rPr lang="tr-TR" sz="1600" b="1" dirty="0">
                <a:solidFill>
                  <a:schemeClr val="tx2"/>
                </a:solidFill>
              </a:rPr>
              <a:t>en az on beş gün önce</a:t>
            </a:r>
            <a:r>
              <a:rPr lang="tr-TR" sz="1600" dirty="0">
                <a:solidFill>
                  <a:schemeClr val="tx2"/>
                </a:solidFill>
              </a:rPr>
              <a:t>, destek müracaatında bulunacağı İhracatçı Birliği Genel Sekreterliğine fuarın yetkili organizatörü tarafından düzenlenen boş alan ve/veya stand metrekare fiyatını gösteren yer tahsis belgesi veya faturasını ibraz eder.</a:t>
            </a:r>
            <a:br>
              <a:rPr lang="tr-TR" sz="1600" dirty="0">
                <a:solidFill>
                  <a:schemeClr val="tx2"/>
                </a:solidFill>
              </a:rPr>
            </a:br>
            <a:r>
              <a:rPr lang="tr-TR" sz="1600" dirty="0">
                <a:solidFill>
                  <a:schemeClr val="tx2"/>
                </a:solidFill>
              </a:rPr>
              <a:t/>
            </a:r>
            <a:br>
              <a:rPr lang="tr-TR" sz="1600" dirty="0">
                <a:solidFill>
                  <a:schemeClr val="tx2"/>
                </a:solidFill>
              </a:rPr>
            </a:br>
            <a:r>
              <a:rPr lang="tr-TR" sz="1600" dirty="0">
                <a:solidFill>
                  <a:schemeClr val="tx2"/>
                </a:solidFill>
              </a:rPr>
              <a:t>Gerekli tüm bilgi ve belgeler </a:t>
            </a:r>
            <a:r>
              <a:rPr lang="tr-TR" sz="1600" u="sng" dirty="0">
                <a:solidFill>
                  <a:schemeClr val="tx2"/>
                </a:solidFill>
              </a:rPr>
              <a:t>fuarın bitiş tarihinden </a:t>
            </a:r>
            <a:r>
              <a:rPr lang="tr-TR" sz="1600" b="1" dirty="0">
                <a:solidFill>
                  <a:schemeClr val="tx2"/>
                </a:solidFill>
              </a:rPr>
              <a:t>en geç üç ay içerisinde</a:t>
            </a:r>
            <a:r>
              <a:rPr lang="tr-TR" sz="1600" dirty="0">
                <a:solidFill>
                  <a:schemeClr val="tx2"/>
                </a:solidFill>
              </a:rPr>
              <a:t>; </a:t>
            </a:r>
            <a:r>
              <a:rPr lang="tr-TR" sz="1600" dirty="0" smtClean="0">
                <a:solidFill>
                  <a:schemeClr val="tx2"/>
                </a:solidFill>
              </a:rPr>
              <a:t>ilgili İhracatçı </a:t>
            </a:r>
            <a:r>
              <a:rPr lang="tr-TR" sz="1600" dirty="0">
                <a:solidFill>
                  <a:schemeClr val="tx2"/>
                </a:solidFill>
              </a:rPr>
              <a:t>Birlikleri Genel Sekreterliklerine </a:t>
            </a:r>
            <a:r>
              <a:rPr lang="tr-TR" sz="1600" dirty="0" smtClean="0">
                <a:solidFill>
                  <a:schemeClr val="tx2"/>
                </a:solidFill>
              </a:rPr>
              <a:t>iletilir.</a:t>
            </a:r>
            <a:r>
              <a:rPr lang="tr-TR" sz="2000" b="1" u="sng" dirty="0">
                <a:solidFill>
                  <a:schemeClr val="tx2"/>
                </a:solidFill>
              </a:rPr>
              <a:t/>
            </a:r>
            <a:br>
              <a:rPr lang="tr-TR" sz="2000" b="1" u="sng" dirty="0">
                <a:solidFill>
                  <a:schemeClr val="tx2"/>
                </a:solidFill>
              </a:rPr>
            </a:br>
            <a:r>
              <a:rPr lang="tr-TR" sz="2000" b="1" u="sng" dirty="0"/>
              <a:t/>
            </a:r>
            <a:br>
              <a:rPr lang="tr-TR" sz="2000" b="1" u="sng" dirty="0"/>
            </a:br>
            <a:endParaRPr lang="tr-TR" sz="2000" b="1"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6083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smtClean="0">
                <a:solidFill>
                  <a:srgbClr val="FF0000"/>
                </a:solidFill>
              </a:rPr>
              <a:t>2. </a:t>
            </a:r>
            <a:r>
              <a:rPr lang="nn-NO" sz="2000" b="1" dirty="0">
                <a:solidFill>
                  <a:srgbClr val="FF0000"/>
                </a:solidFill>
              </a:rPr>
              <a:t>Yurt Dışı Birim, Marka ve Tanıtım Faaliyetleri Desteği</a:t>
            </a:r>
            <a:r>
              <a:rPr lang="tr-TR" sz="2000" b="1" dirty="0">
                <a:solidFill>
                  <a:srgbClr val="FF0000"/>
                </a:solidFill>
              </a:rPr>
              <a:t/>
            </a:r>
            <a:br>
              <a:rPr lang="tr-TR" sz="2000" b="1" dirty="0">
                <a:solidFill>
                  <a:srgbClr val="FF0000"/>
                </a:solidFill>
              </a:rPr>
            </a:br>
            <a:r>
              <a:rPr lang="tr-TR" sz="1600" b="1" dirty="0" smtClean="0">
                <a:solidFill>
                  <a:srgbClr val="FF0000"/>
                </a:solidFill>
              </a:rPr>
              <a:t/>
            </a:r>
            <a:br>
              <a:rPr lang="tr-TR" sz="1600" b="1" dirty="0" smtClean="0">
                <a:solidFill>
                  <a:srgbClr val="FF0000"/>
                </a:solidFill>
              </a:rPr>
            </a:br>
            <a:r>
              <a:rPr lang="tr-TR" sz="1600" b="1" u="sng" dirty="0" smtClean="0">
                <a:solidFill>
                  <a:schemeClr val="tx2"/>
                </a:solidFill>
              </a:rPr>
              <a:t>I - Birim Kira Giderlerinin Desteklenmesi</a:t>
            </a:r>
            <a:r>
              <a:rPr lang="tr-TR" sz="1600" b="1" dirty="0">
                <a:solidFill>
                  <a:schemeClr val="tx2"/>
                </a:solidFill>
              </a:rPr>
              <a:t/>
            </a:r>
            <a:br>
              <a:rPr lang="tr-TR" sz="1600" b="1" dirty="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rgbClr val="FF0000"/>
                </a:solidFill>
              </a:rPr>
              <a:t>Sınai ve ticari şirketler tarafından açılan;</a:t>
            </a:r>
            <a:r>
              <a:rPr lang="tr-TR" sz="1600" dirty="0">
                <a:solidFill>
                  <a:schemeClr val="tx2"/>
                </a:solidFill>
              </a:rPr>
              <a:t/>
            </a:r>
            <a:br>
              <a:rPr lang="tr-TR" sz="1600" dirty="0">
                <a:solidFill>
                  <a:schemeClr val="tx2"/>
                </a:solidFill>
              </a:rPr>
            </a:br>
            <a:r>
              <a:rPr lang="tr-TR" sz="1600" b="1" dirty="0" smtClean="0">
                <a:solidFill>
                  <a:schemeClr val="tx2"/>
                </a:solidFill>
              </a:rPr>
              <a:t>Mağaza</a:t>
            </a:r>
            <a:r>
              <a:rPr lang="tr-TR" sz="1600" dirty="0" smtClean="0">
                <a:solidFill>
                  <a:schemeClr val="tx2"/>
                </a:solidFill>
              </a:rPr>
              <a:t>  		</a:t>
            </a:r>
            <a:r>
              <a:rPr lang="tr-TR" sz="1600" b="1" dirty="0" smtClean="0">
                <a:solidFill>
                  <a:schemeClr val="tx2"/>
                </a:solidFill>
              </a:rPr>
              <a:t>% </a:t>
            </a:r>
            <a:r>
              <a:rPr lang="tr-TR" sz="1600" b="1" dirty="0">
                <a:solidFill>
                  <a:schemeClr val="tx2"/>
                </a:solidFill>
              </a:rPr>
              <a:t>60 oranında </a:t>
            </a:r>
            <a:r>
              <a:rPr lang="tr-TR" sz="1600" b="1" dirty="0" smtClean="0">
                <a:solidFill>
                  <a:schemeClr val="tx2"/>
                </a:solidFill>
              </a:rPr>
              <a:t>		</a:t>
            </a:r>
            <a:r>
              <a:rPr lang="tr-TR" sz="1600" dirty="0" smtClean="0">
                <a:solidFill>
                  <a:schemeClr val="tx2"/>
                </a:solidFill>
              </a:rPr>
              <a:t>yıllık </a:t>
            </a:r>
            <a:r>
              <a:rPr lang="tr-TR" sz="1600" dirty="0">
                <a:solidFill>
                  <a:schemeClr val="tx2"/>
                </a:solidFill>
              </a:rPr>
              <a:t>en fazla </a:t>
            </a:r>
            <a:r>
              <a:rPr lang="tr-TR" sz="1600" b="1" dirty="0">
                <a:solidFill>
                  <a:schemeClr val="tx2"/>
                </a:solidFill>
              </a:rPr>
              <a:t>120.000 </a:t>
            </a:r>
            <a:r>
              <a:rPr lang="tr-TR" sz="1600" b="1" dirty="0" smtClean="0">
                <a:solidFill>
                  <a:schemeClr val="tx2"/>
                </a:solidFill>
              </a:rPr>
              <a:t>$  </a:t>
            </a:r>
            <a:r>
              <a:rPr lang="tr-TR" sz="1600" dirty="0">
                <a:solidFill>
                  <a:schemeClr val="tx2"/>
                </a:solidFill>
              </a:rPr>
              <a:t/>
            </a:r>
            <a:br>
              <a:rPr lang="tr-TR" sz="1600" dirty="0">
                <a:solidFill>
                  <a:schemeClr val="tx2"/>
                </a:solidFill>
              </a:rPr>
            </a:br>
            <a:r>
              <a:rPr lang="tr-TR" sz="1600" dirty="0" smtClean="0">
                <a:solidFill>
                  <a:schemeClr val="tx2"/>
                </a:solidFill>
              </a:rPr>
              <a:t/>
            </a:r>
            <a:br>
              <a:rPr lang="tr-TR" sz="1600" dirty="0" smtClean="0">
                <a:solidFill>
                  <a:schemeClr val="tx2"/>
                </a:solidFill>
              </a:rPr>
            </a:br>
            <a:r>
              <a:rPr lang="tr-TR" sz="1600" b="1" dirty="0" smtClean="0">
                <a:solidFill>
                  <a:schemeClr val="tx2"/>
                </a:solidFill>
              </a:rPr>
              <a:t>Ofis</a:t>
            </a:r>
            <a:br>
              <a:rPr lang="tr-TR" sz="1600" b="1" dirty="0" smtClean="0">
                <a:solidFill>
                  <a:schemeClr val="tx2"/>
                </a:solidFill>
              </a:rPr>
            </a:br>
            <a:r>
              <a:rPr lang="tr-TR" sz="1600" b="1" dirty="0" smtClean="0">
                <a:solidFill>
                  <a:schemeClr val="tx2"/>
                </a:solidFill>
              </a:rPr>
              <a:t>Showroom</a:t>
            </a:r>
            <a:br>
              <a:rPr lang="tr-TR" sz="1600" b="1" dirty="0" smtClean="0">
                <a:solidFill>
                  <a:schemeClr val="tx2"/>
                </a:solidFill>
              </a:rPr>
            </a:br>
            <a:r>
              <a:rPr lang="tr-TR" sz="1600" b="1" dirty="0" smtClean="0">
                <a:solidFill>
                  <a:schemeClr val="tx2"/>
                </a:solidFill>
              </a:rPr>
              <a:t>Depo		</a:t>
            </a:r>
            <a:r>
              <a:rPr lang="tr-TR" sz="1600" b="1" dirty="0">
                <a:solidFill>
                  <a:schemeClr val="tx2"/>
                </a:solidFill>
              </a:rPr>
              <a:t> % 60 oranında </a:t>
            </a:r>
            <a:r>
              <a:rPr lang="tr-TR" sz="1600" b="1" dirty="0" smtClean="0">
                <a:solidFill>
                  <a:schemeClr val="tx2"/>
                </a:solidFill>
              </a:rPr>
              <a:t>		</a:t>
            </a:r>
            <a:r>
              <a:rPr lang="tr-TR" sz="1600" dirty="0" smtClean="0">
                <a:solidFill>
                  <a:schemeClr val="tx2"/>
                </a:solidFill>
              </a:rPr>
              <a:t>yıllık </a:t>
            </a:r>
            <a:r>
              <a:rPr lang="tr-TR" sz="1600" dirty="0">
                <a:solidFill>
                  <a:schemeClr val="tx2"/>
                </a:solidFill>
              </a:rPr>
              <a:t>en fazla </a:t>
            </a:r>
            <a:r>
              <a:rPr lang="tr-TR" sz="1600" b="1" dirty="0">
                <a:solidFill>
                  <a:schemeClr val="tx2"/>
                </a:solidFill>
              </a:rPr>
              <a:t>100.000 $</a:t>
            </a:r>
            <a:br>
              <a:rPr lang="tr-TR" sz="1600" b="1" dirty="0">
                <a:solidFill>
                  <a:schemeClr val="tx2"/>
                </a:solidFill>
              </a:rPr>
            </a:br>
            <a:r>
              <a:rPr lang="tr-TR" sz="1600" b="1" dirty="0" smtClean="0">
                <a:solidFill>
                  <a:schemeClr val="tx2"/>
                </a:solidFill>
              </a:rPr>
              <a:t>Reyon 		</a:t>
            </a:r>
            <a:br>
              <a:rPr lang="tr-TR" sz="1600" b="1" dirty="0" smtClean="0">
                <a:solidFill>
                  <a:schemeClr val="tx2"/>
                </a:solidFill>
              </a:rPr>
            </a:br>
            <a:r>
              <a:rPr lang="tr-TR" sz="1600" b="1" dirty="0" smtClean="0">
                <a:solidFill>
                  <a:schemeClr val="tx2"/>
                </a:solidFill>
              </a:rPr>
              <a:t/>
            </a:r>
            <a:br>
              <a:rPr lang="tr-TR" sz="1600" b="1" dirty="0" smtClean="0">
                <a:solidFill>
                  <a:schemeClr val="tx2"/>
                </a:solidFill>
              </a:rPr>
            </a:br>
            <a:r>
              <a:rPr lang="tr-TR" sz="1600" dirty="0" smtClean="0">
                <a:solidFill>
                  <a:srgbClr val="FF0000"/>
                </a:solidFill>
              </a:rPr>
              <a:t>Ticari </a:t>
            </a:r>
            <a:r>
              <a:rPr lang="tr-TR" sz="1600" dirty="0">
                <a:solidFill>
                  <a:srgbClr val="FF0000"/>
                </a:solidFill>
              </a:rPr>
              <a:t>şirketler tarafından</a:t>
            </a:r>
            <a:r>
              <a:rPr lang="tr-TR" sz="1600" dirty="0" smtClean="0">
                <a:solidFill>
                  <a:srgbClr val="FF0000"/>
                </a:solidFill>
              </a:rPr>
              <a:t>;</a:t>
            </a:r>
            <a:r>
              <a:rPr lang="tr-TR" sz="1600" dirty="0" smtClean="0">
                <a:solidFill>
                  <a:schemeClr val="tx2"/>
                </a:solidFill>
              </a:rPr>
              <a:t/>
            </a:r>
            <a:br>
              <a:rPr lang="tr-TR" sz="1600" dirty="0" smtClean="0">
                <a:solidFill>
                  <a:schemeClr val="tx2"/>
                </a:solidFill>
              </a:rPr>
            </a:br>
            <a:r>
              <a:rPr lang="tr-TR" sz="1600" b="1" dirty="0">
                <a:solidFill>
                  <a:schemeClr val="tx2"/>
                </a:solidFill>
              </a:rPr>
              <a:t>Mağaza</a:t>
            </a:r>
            <a:r>
              <a:rPr lang="tr-TR" sz="1600" dirty="0">
                <a:solidFill>
                  <a:schemeClr val="tx2"/>
                </a:solidFill>
              </a:rPr>
              <a:t>  		</a:t>
            </a:r>
            <a:r>
              <a:rPr lang="tr-TR" sz="1600" b="1" dirty="0">
                <a:solidFill>
                  <a:schemeClr val="tx2"/>
                </a:solidFill>
              </a:rPr>
              <a:t>% </a:t>
            </a:r>
            <a:r>
              <a:rPr lang="tr-TR" sz="1600" b="1" dirty="0" smtClean="0">
                <a:solidFill>
                  <a:schemeClr val="tx2"/>
                </a:solidFill>
              </a:rPr>
              <a:t>50 </a:t>
            </a:r>
            <a:r>
              <a:rPr lang="tr-TR" sz="1600" b="1" dirty="0">
                <a:solidFill>
                  <a:schemeClr val="tx2"/>
                </a:solidFill>
              </a:rPr>
              <a:t>oranında 		</a:t>
            </a:r>
            <a:r>
              <a:rPr lang="tr-TR" sz="1600" dirty="0">
                <a:solidFill>
                  <a:schemeClr val="tx2"/>
                </a:solidFill>
              </a:rPr>
              <a:t>yıllık en fazla </a:t>
            </a:r>
            <a:r>
              <a:rPr lang="tr-TR" sz="1600" b="1" dirty="0" smtClean="0">
                <a:solidFill>
                  <a:schemeClr val="tx2"/>
                </a:solidFill>
              </a:rPr>
              <a:t>100.000 </a:t>
            </a:r>
            <a:r>
              <a:rPr lang="tr-TR" sz="1600" b="1" dirty="0">
                <a:solidFill>
                  <a:schemeClr val="tx2"/>
                </a:solidFill>
              </a:rPr>
              <a:t>$  </a:t>
            </a:r>
            <a:r>
              <a:rPr lang="tr-TR" sz="1600" dirty="0">
                <a:solidFill>
                  <a:schemeClr val="tx2"/>
                </a:solidFill>
              </a:rPr>
              <a:t/>
            </a:r>
            <a:br>
              <a:rPr lang="tr-TR" sz="1600" dirty="0">
                <a:solidFill>
                  <a:schemeClr val="tx2"/>
                </a:solidFill>
              </a:rPr>
            </a:br>
            <a:r>
              <a:rPr lang="tr-TR" sz="1600" dirty="0">
                <a:solidFill>
                  <a:schemeClr val="tx2"/>
                </a:solidFill>
              </a:rPr>
              <a:t/>
            </a:r>
            <a:br>
              <a:rPr lang="tr-TR" sz="1600" dirty="0">
                <a:solidFill>
                  <a:schemeClr val="tx2"/>
                </a:solidFill>
              </a:rPr>
            </a:br>
            <a:r>
              <a:rPr lang="tr-TR" sz="1600" b="1" dirty="0">
                <a:solidFill>
                  <a:schemeClr val="tx2"/>
                </a:solidFill>
              </a:rPr>
              <a:t>Ofis</a:t>
            </a:r>
            <a:br>
              <a:rPr lang="tr-TR" sz="1600" b="1" dirty="0">
                <a:solidFill>
                  <a:schemeClr val="tx2"/>
                </a:solidFill>
              </a:rPr>
            </a:br>
            <a:r>
              <a:rPr lang="tr-TR" sz="1600" b="1" dirty="0">
                <a:solidFill>
                  <a:schemeClr val="tx2"/>
                </a:solidFill>
              </a:rPr>
              <a:t>Showroom</a:t>
            </a:r>
            <a:br>
              <a:rPr lang="tr-TR" sz="1600" b="1" dirty="0">
                <a:solidFill>
                  <a:schemeClr val="tx2"/>
                </a:solidFill>
              </a:rPr>
            </a:br>
            <a:r>
              <a:rPr lang="tr-TR" sz="1600" b="1" dirty="0">
                <a:solidFill>
                  <a:schemeClr val="tx2"/>
                </a:solidFill>
              </a:rPr>
              <a:t>Depo		 % </a:t>
            </a:r>
            <a:r>
              <a:rPr lang="tr-TR" sz="1600" b="1" dirty="0" smtClean="0">
                <a:solidFill>
                  <a:schemeClr val="tx2"/>
                </a:solidFill>
              </a:rPr>
              <a:t>50 </a:t>
            </a:r>
            <a:r>
              <a:rPr lang="tr-TR" sz="1600" b="1" dirty="0">
                <a:solidFill>
                  <a:schemeClr val="tx2"/>
                </a:solidFill>
              </a:rPr>
              <a:t>oranında 		</a:t>
            </a:r>
            <a:r>
              <a:rPr lang="tr-TR" sz="1600" dirty="0">
                <a:solidFill>
                  <a:schemeClr val="tx2"/>
                </a:solidFill>
              </a:rPr>
              <a:t>yıllık en fazla </a:t>
            </a:r>
            <a:r>
              <a:rPr lang="tr-TR" sz="1600" b="1" dirty="0" smtClean="0">
                <a:solidFill>
                  <a:schemeClr val="tx2"/>
                </a:solidFill>
              </a:rPr>
              <a:t>75.000 </a:t>
            </a:r>
            <a:r>
              <a:rPr lang="tr-TR" sz="1600" b="1" dirty="0">
                <a:solidFill>
                  <a:schemeClr val="tx2"/>
                </a:solidFill>
              </a:rPr>
              <a:t>$</a:t>
            </a:r>
            <a:br>
              <a:rPr lang="tr-TR" sz="1600" b="1" dirty="0">
                <a:solidFill>
                  <a:schemeClr val="tx2"/>
                </a:solidFill>
              </a:rPr>
            </a:br>
            <a:r>
              <a:rPr lang="tr-TR" sz="1600" b="1" dirty="0">
                <a:solidFill>
                  <a:schemeClr val="tx2"/>
                </a:solidFill>
              </a:rPr>
              <a:t>Reyon 		</a:t>
            </a:r>
            <a:br>
              <a:rPr lang="tr-TR" sz="1600" b="1" dirty="0">
                <a:solidFill>
                  <a:schemeClr val="tx2"/>
                </a:solidFill>
              </a:rPr>
            </a:br>
            <a:r>
              <a:rPr lang="tr-TR" sz="1600" b="1" dirty="0" smtClean="0">
                <a:solidFill>
                  <a:schemeClr val="tx2"/>
                </a:solidFill>
              </a:rPr>
              <a:t/>
            </a:r>
            <a:br>
              <a:rPr lang="tr-TR" sz="1600" b="1" dirty="0" smtClean="0">
                <a:solidFill>
                  <a:schemeClr val="tx2"/>
                </a:solidFill>
              </a:rPr>
            </a:br>
            <a:r>
              <a:rPr lang="tr-TR" sz="1600" dirty="0" smtClean="0">
                <a:solidFill>
                  <a:schemeClr val="tx2"/>
                </a:solidFill>
              </a:rPr>
              <a:t>* Bu destekten en </a:t>
            </a:r>
            <a:r>
              <a:rPr lang="tr-TR" sz="1600" dirty="0">
                <a:solidFill>
                  <a:schemeClr val="tx2"/>
                </a:solidFill>
              </a:rPr>
              <a:t>fazla </a:t>
            </a:r>
            <a:r>
              <a:rPr lang="tr-TR" sz="1600" b="1" dirty="0">
                <a:solidFill>
                  <a:schemeClr val="tx2"/>
                </a:solidFill>
              </a:rPr>
              <a:t>4 (dört) yıl </a:t>
            </a:r>
            <a:r>
              <a:rPr lang="tr-TR" sz="1600" dirty="0" smtClean="0">
                <a:solidFill>
                  <a:schemeClr val="tx2"/>
                </a:solidFill>
              </a:rPr>
              <a:t>ve </a:t>
            </a:r>
            <a:r>
              <a:rPr lang="tr-TR" sz="1600" dirty="0">
                <a:solidFill>
                  <a:schemeClr val="tx2"/>
                </a:solidFill>
              </a:rPr>
              <a:t>en fazla </a:t>
            </a:r>
            <a:r>
              <a:rPr lang="tr-TR" sz="1600" b="1" dirty="0">
                <a:solidFill>
                  <a:schemeClr val="tx2"/>
                </a:solidFill>
              </a:rPr>
              <a:t>15 (</a:t>
            </a:r>
            <a:r>
              <a:rPr lang="tr-TR" sz="1600" b="1" dirty="0" err="1">
                <a:solidFill>
                  <a:schemeClr val="tx2"/>
                </a:solidFill>
              </a:rPr>
              <a:t>onbeş</a:t>
            </a:r>
            <a:r>
              <a:rPr lang="tr-TR" sz="1600" b="1" dirty="0">
                <a:solidFill>
                  <a:schemeClr val="tx2"/>
                </a:solidFill>
              </a:rPr>
              <a:t>) </a:t>
            </a:r>
            <a:r>
              <a:rPr lang="tr-TR" sz="1600" dirty="0">
                <a:solidFill>
                  <a:schemeClr val="tx2"/>
                </a:solidFill>
              </a:rPr>
              <a:t>birim için yararlanılabilir. </a:t>
            </a:r>
            <a:endParaRPr lang="tr-TR" sz="1600"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sp>
        <p:nvSpPr>
          <p:cNvPr id="4" name="Sağ Ok 3"/>
          <p:cNvSpPr/>
          <p:nvPr/>
        </p:nvSpPr>
        <p:spPr>
          <a:xfrm>
            <a:off x="1785856" y="1498556"/>
            <a:ext cx="576064" cy="3005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sp>
        <p:nvSpPr>
          <p:cNvPr id="20" name="Sağ Ok 19"/>
          <p:cNvSpPr/>
          <p:nvPr/>
        </p:nvSpPr>
        <p:spPr>
          <a:xfrm>
            <a:off x="4283968" y="1502806"/>
            <a:ext cx="576064" cy="3005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sp>
        <p:nvSpPr>
          <p:cNvPr id="21" name="Sağ Ok 20"/>
          <p:cNvSpPr/>
          <p:nvPr/>
        </p:nvSpPr>
        <p:spPr>
          <a:xfrm>
            <a:off x="1785856" y="2446072"/>
            <a:ext cx="576064" cy="3005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sp>
        <p:nvSpPr>
          <p:cNvPr id="22" name="Sağ Ok 21"/>
          <p:cNvSpPr/>
          <p:nvPr/>
        </p:nvSpPr>
        <p:spPr>
          <a:xfrm>
            <a:off x="4283968" y="2469519"/>
            <a:ext cx="576064" cy="3005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sp>
        <p:nvSpPr>
          <p:cNvPr id="23" name="Sağ Ok 22"/>
          <p:cNvSpPr/>
          <p:nvPr/>
        </p:nvSpPr>
        <p:spPr>
          <a:xfrm>
            <a:off x="1882282" y="3429000"/>
            <a:ext cx="576064" cy="3005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sp>
        <p:nvSpPr>
          <p:cNvPr id="24" name="Sağ Ok 23"/>
          <p:cNvSpPr/>
          <p:nvPr/>
        </p:nvSpPr>
        <p:spPr>
          <a:xfrm>
            <a:off x="4282582" y="4421432"/>
            <a:ext cx="576064" cy="3005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sp>
        <p:nvSpPr>
          <p:cNvPr id="25" name="Sağ Ok 24"/>
          <p:cNvSpPr/>
          <p:nvPr/>
        </p:nvSpPr>
        <p:spPr>
          <a:xfrm>
            <a:off x="1907704" y="4437112"/>
            <a:ext cx="576064" cy="3005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sp>
        <p:nvSpPr>
          <p:cNvPr id="26" name="Sağ Ok 25"/>
          <p:cNvSpPr/>
          <p:nvPr/>
        </p:nvSpPr>
        <p:spPr>
          <a:xfrm>
            <a:off x="4282582" y="3467100"/>
            <a:ext cx="576064" cy="3005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pic>
        <p:nvPicPr>
          <p:cNvPr id="13"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1061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5184576"/>
          </a:xfrm>
        </p:spPr>
        <p:txBody>
          <a:bodyPr>
            <a:noAutofit/>
          </a:bodyPr>
          <a:lstStyle/>
          <a:p>
            <a:pPr algn="l"/>
            <a:r>
              <a:rPr lang="tr-TR" sz="2000" b="1" dirty="0" smtClean="0">
                <a:solidFill>
                  <a:srgbClr val="FF0000"/>
                </a:solidFill>
              </a:rPr>
              <a:t>2. </a:t>
            </a:r>
            <a:r>
              <a:rPr lang="nn-NO" sz="2000" b="1" dirty="0">
                <a:solidFill>
                  <a:srgbClr val="FF0000"/>
                </a:solidFill>
              </a:rPr>
              <a:t>Yurt Dışı Birim, Marka ve Tanıtım Faaliyetleri Desteği</a:t>
            </a:r>
            <a:r>
              <a:rPr lang="tr-TR" sz="2000" b="1" dirty="0">
                <a:solidFill>
                  <a:srgbClr val="FF0000"/>
                </a:solidFill>
              </a:rPr>
              <a:t/>
            </a:r>
            <a:br>
              <a:rPr lang="tr-TR" sz="2000" b="1" dirty="0">
                <a:solidFill>
                  <a:srgbClr val="FF0000"/>
                </a:solidFill>
              </a:rPr>
            </a:br>
            <a:r>
              <a:rPr lang="tr-TR" sz="1600" b="1" dirty="0" smtClean="0">
                <a:solidFill>
                  <a:srgbClr val="FF0000"/>
                </a:solidFill>
              </a:rPr>
              <a:t/>
            </a:r>
            <a:br>
              <a:rPr lang="tr-TR" sz="1600" b="1" dirty="0" smtClean="0">
                <a:solidFill>
                  <a:srgbClr val="FF0000"/>
                </a:solidFill>
              </a:rPr>
            </a:br>
            <a:r>
              <a:rPr lang="tr-TR" sz="1600" b="1" u="sng" dirty="0" smtClean="0">
                <a:solidFill>
                  <a:schemeClr val="tx2"/>
                </a:solidFill>
              </a:rPr>
              <a:t>II – Tanıtım Faaliyetlerinin Desteklenmesi</a:t>
            </a:r>
            <a:r>
              <a:rPr lang="tr-TR" sz="1600" b="1" dirty="0">
                <a:solidFill>
                  <a:schemeClr val="tx2"/>
                </a:solidFill>
              </a:rPr>
              <a:t/>
            </a:r>
            <a:br>
              <a:rPr lang="tr-TR" sz="1600" b="1" dirty="0">
                <a:solidFill>
                  <a:schemeClr val="tx2"/>
                </a:solidFill>
              </a:rPr>
            </a:br>
            <a:r>
              <a:rPr lang="tr-TR" sz="1600" b="1" dirty="0" smtClean="0">
                <a:solidFill>
                  <a:schemeClr val="tx2"/>
                </a:solidFill>
              </a:rPr>
              <a:t/>
            </a:r>
            <a:br>
              <a:rPr lang="tr-TR" sz="1600" b="1" dirty="0" smtClean="0">
                <a:solidFill>
                  <a:schemeClr val="tx2"/>
                </a:solidFill>
              </a:rPr>
            </a:br>
            <a:r>
              <a:rPr lang="tr-TR" sz="1600" dirty="0" smtClean="0">
                <a:solidFill>
                  <a:schemeClr val="tx2"/>
                </a:solidFill>
              </a:rPr>
              <a:t>Görsel </a:t>
            </a:r>
            <a:r>
              <a:rPr lang="tr-TR" sz="1600" dirty="0">
                <a:solidFill>
                  <a:schemeClr val="tx2"/>
                </a:solidFill>
              </a:rPr>
              <a:t>ve yazılı </a:t>
            </a:r>
            <a:r>
              <a:rPr lang="tr-TR" sz="1600" dirty="0" smtClean="0">
                <a:solidFill>
                  <a:schemeClr val="tx2"/>
                </a:solidFill>
              </a:rPr>
              <a:t>tanıtım</a:t>
            </a:r>
            <a:br>
              <a:rPr lang="tr-TR" sz="1600" dirty="0" smtClean="0">
                <a:solidFill>
                  <a:schemeClr val="tx2"/>
                </a:solidFill>
              </a:rPr>
            </a:br>
            <a:r>
              <a:rPr lang="tr-TR" sz="1600" dirty="0" smtClean="0">
                <a:solidFill>
                  <a:schemeClr val="tx2"/>
                </a:solidFill>
              </a:rPr>
              <a:t>Sponsorluk					           </a:t>
            </a:r>
            <a:r>
              <a:rPr lang="tr-TR" sz="1600" b="1" dirty="0" smtClean="0">
                <a:solidFill>
                  <a:schemeClr val="tx2"/>
                </a:solidFill>
              </a:rPr>
              <a:t>% 60 </a:t>
            </a:r>
            <a:r>
              <a:rPr lang="tr-TR" sz="1600" dirty="0" smtClean="0">
                <a:solidFill>
                  <a:schemeClr val="tx2"/>
                </a:solidFill>
              </a:rPr>
              <a:t>oranında</a:t>
            </a:r>
            <a:br>
              <a:rPr lang="tr-TR" sz="1600" dirty="0" smtClean="0">
                <a:solidFill>
                  <a:schemeClr val="tx2"/>
                </a:solidFill>
              </a:rPr>
            </a:br>
            <a:r>
              <a:rPr lang="tr-TR" sz="1600" dirty="0" smtClean="0">
                <a:solidFill>
                  <a:schemeClr val="tx2"/>
                </a:solidFill>
              </a:rPr>
              <a:t>Yurt </a:t>
            </a:r>
            <a:r>
              <a:rPr lang="tr-TR" sz="1600" dirty="0">
                <a:solidFill>
                  <a:schemeClr val="tx2"/>
                </a:solidFill>
              </a:rPr>
              <a:t>dışı birimlerinin internet </a:t>
            </a:r>
            <a:r>
              <a:rPr lang="tr-TR" sz="1600" dirty="0" smtClean="0">
                <a:solidFill>
                  <a:schemeClr val="tx2"/>
                </a:solidFill>
              </a:rPr>
              <a:t>tasarımı			</a:t>
            </a:r>
            <a:r>
              <a:rPr lang="tr-TR" sz="1600" b="1" dirty="0" smtClean="0">
                <a:solidFill>
                  <a:schemeClr val="tx2"/>
                </a:solidFill>
              </a:rPr>
              <a:t> 	</a:t>
            </a:r>
            <a:r>
              <a:rPr lang="tr-TR" sz="1600" dirty="0" smtClean="0">
                <a:solidFill>
                  <a:schemeClr val="tx2"/>
                </a:solidFill>
              </a:rPr>
              <a:t/>
            </a:r>
            <a:br>
              <a:rPr lang="tr-TR" sz="1600" dirty="0" smtClean="0">
                <a:solidFill>
                  <a:schemeClr val="tx2"/>
                </a:solidFill>
              </a:rPr>
            </a:br>
            <a:r>
              <a:rPr lang="tr-TR" sz="1600" dirty="0" smtClean="0">
                <a:solidFill>
                  <a:schemeClr val="tx2"/>
                </a:solidFill>
              </a:rPr>
              <a:t>Reklâm panoları			</a:t>
            </a:r>
            <a:r>
              <a:rPr lang="tr-TR" sz="1600" b="1" dirty="0">
                <a:solidFill>
                  <a:schemeClr val="tx2"/>
                </a:solidFill>
              </a:rPr>
              <a:t> </a:t>
            </a:r>
            <a:r>
              <a:rPr lang="tr-TR" sz="1600" b="1" dirty="0" smtClean="0">
                <a:solidFill>
                  <a:schemeClr val="tx2"/>
                </a:solidFill>
              </a:rPr>
              <a:t/>
            </a:r>
            <a:br>
              <a:rPr lang="tr-TR" sz="1600" b="1" dirty="0" smtClean="0">
                <a:solidFill>
                  <a:schemeClr val="tx2"/>
                </a:solidFill>
              </a:rPr>
            </a:br>
            <a:r>
              <a:rPr lang="tr-TR" sz="1600" dirty="0" smtClean="0">
                <a:solidFill>
                  <a:schemeClr val="tx2"/>
                </a:solidFill>
              </a:rPr>
              <a:t>Yabancı </a:t>
            </a:r>
            <a:r>
              <a:rPr lang="tr-TR" sz="1600" dirty="0">
                <a:solidFill>
                  <a:schemeClr val="tx2"/>
                </a:solidFill>
              </a:rPr>
              <a:t>dilde hazırlanmış firma </a:t>
            </a:r>
            <a:r>
              <a:rPr lang="tr-TR" sz="1600" dirty="0" smtClean="0">
                <a:solidFill>
                  <a:schemeClr val="tx2"/>
                </a:solidFill>
              </a:rPr>
              <a:t>katalogları</a:t>
            </a:r>
            <a:br>
              <a:rPr lang="tr-TR" sz="1600" dirty="0" smtClean="0">
                <a:solidFill>
                  <a:schemeClr val="tx2"/>
                </a:solidFill>
              </a:rPr>
            </a:br>
            <a:r>
              <a:rPr lang="tr-TR" sz="1600" dirty="0" smtClean="0">
                <a:solidFill>
                  <a:schemeClr val="tx2"/>
                </a:solidFill>
              </a:rPr>
              <a:t>Broşürler</a:t>
            </a:r>
            <a:r>
              <a:rPr lang="tr-TR" sz="1600" dirty="0">
                <a:solidFill>
                  <a:schemeClr val="tx2"/>
                </a:solidFill>
              </a:rPr>
              <a:t>, eşantiyon ve tanıtım </a:t>
            </a:r>
            <a:r>
              <a:rPr lang="tr-TR" sz="1600" dirty="0" smtClean="0">
                <a:solidFill>
                  <a:schemeClr val="tx2"/>
                </a:solidFill>
              </a:rPr>
              <a:t>malzemeleri</a:t>
            </a:r>
            <a:br>
              <a:rPr lang="tr-TR" sz="1600" dirty="0" smtClean="0">
                <a:solidFill>
                  <a:schemeClr val="tx2"/>
                </a:solidFill>
              </a:rPr>
            </a:br>
            <a:r>
              <a:rPr lang="tr-TR" sz="1600" dirty="0" smtClean="0">
                <a:solidFill>
                  <a:schemeClr val="tx2"/>
                </a:solidFill>
              </a:rPr>
              <a:t>Elektronik </a:t>
            </a:r>
            <a:r>
              <a:rPr lang="tr-TR" sz="1600" dirty="0">
                <a:solidFill>
                  <a:schemeClr val="tx2"/>
                </a:solidFill>
              </a:rPr>
              <a:t>ortamda tanıtım sitelerine verilen reklâm giderleri </a:t>
            </a:r>
            <a:r>
              <a:rPr lang="tr-TR" sz="1600" dirty="0" smtClean="0">
                <a:solidFill>
                  <a:schemeClr val="tx2"/>
                </a:solidFill>
              </a:rPr>
              <a:t>	</a:t>
            </a:r>
            <a:r>
              <a:rPr lang="tr-TR" sz="1600" dirty="0">
                <a:solidFill>
                  <a:schemeClr val="tx2"/>
                </a:solidFill>
              </a:rPr>
              <a:t> yıllık en fazla </a:t>
            </a:r>
            <a:r>
              <a:rPr lang="tr-TR" sz="1600" b="1" dirty="0">
                <a:solidFill>
                  <a:schemeClr val="tx2"/>
                </a:solidFill>
              </a:rPr>
              <a:t>150.000 $ </a:t>
            </a:r>
            <a:r>
              <a:rPr lang="tr-TR" sz="1600" dirty="0" smtClean="0">
                <a:solidFill>
                  <a:schemeClr val="tx2"/>
                </a:solidFill>
              </a:rPr>
              <a:t/>
            </a:r>
            <a:br>
              <a:rPr lang="tr-TR" sz="1600" dirty="0" smtClean="0">
                <a:solidFill>
                  <a:schemeClr val="tx2"/>
                </a:solidFill>
              </a:rPr>
            </a:br>
            <a:r>
              <a:rPr lang="tr-TR" sz="1600" dirty="0">
                <a:solidFill>
                  <a:schemeClr val="tx2"/>
                </a:solidFill>
              </a:rPr>
              <a:t/>
            </a:r>
            <a:br>
              <a:rPr lang="tr-TR" sz="1600" dirty="0">
                <a:solidFill>
                  <a:schemeClr val="tx2"/>
                </a:solidFill>
              </a:rPr>
            </a:br>
            <a:r>
              <a:rPr lang="tr-TR" sz="1600" dirty="0" smtClean="0">
                <a:solidFill>
                  <a:schemeClr val="tx2"/>
                </a:solidFill>
              </a:rPr>
              <a:t/>
            </a:r>
            <a:br>
              <a:rPr lang="tr-TR" sz="1600" dirty="0" smtClean="0">
                <a:solidFill>
                  <a:schemeClr val="tx2"/>
                </a:solidFill>
              </a:rPr>
            </a:br>
            <a:r>
              <a:rPr lang="tr-TR" sz="1600" dirty="0" smtClean="0">
                <a:solidFill>
                  <a:schemeClr val="tx2"/>
                </a:solidFill>
              </a:rPr>
              <a:t>*yurt </a:t>
            </a:r>
            <a:r>
              <a:rPr lang="tr-TR" sz="1600" dirty="0">
                <a:solidFill>
                  <a:schemeClr val="tx2"/>
                </a:solidFill>
              </a:rPr>
              <a:t>içi marka tescil belgesi </a:t>
            </a:r>
            <a:r>
              <a:rPr lang="tr-TR" sz="1600" dirty="0" smtClean="0">
                <a:solidFill>
                  <a:schemeClr val="tx2"/>
                </a:solidFill>
              </a:rPr>
              <a:t>olan, 			         </a:t>
            </a:r>
            <a:r>
              <a:rPr lang="tr-TR" sz="1600" b="1" dirty="0" smtClean="0">
                <a:solidFill>
                  <a:schemeClr val="tx2"/>
                </a:solidFill>
              </a:rPr>
              <a:t>% </a:t>
            </a:r>
            <a:r>
              <a:rPr lang="tr-TR" sz="1600" b="1" dirty="0">
                <a:solidFill>
                  <a:schemeClr val="tx2"/>
                </a:solidFill>
              </a:rPr>
              <a:t>60 </a:t>
            </a:r>
            <a:r>
              <a:rPr lang="tr-TR" sz="1600" dirty="0" smtClean="0">
                <a:solidFill>
                  <a:schemeClr val="tx2"/>
                </a:solidFill>
              </a:rPr>
              <a:t>oranında</a:t>
            </a:r>
            <a:br>
              <a:rPr lang="tr-TR" sz="1600" dirty="0" smtClean="0">
                <a:solidFill>
                  <a:schemeClr val="tx2"/>
                </a:solidFill>
              </a:rPr>
            </a:br>
            <a:r>
              <a:rPr lang="tr-TR" sz="1600" dirty="0" smtClean="0">
                <a:solidFill>
                  <a:schemeClr val="tx2"/>
                </a:solidFill>
              </a:rPr>
              <a:t>*tanıtım </a:t>
            </a:r>
            <a:r>
              <a:rPr lang="tr-TR" sz="1600" dirty="0">
                <a:solidFill>
                  <a:schemeClr val="tx2"/>
                </a:solidFill>
              </a:rPr>
              <a:t>yapacağı ülkede marka tescil belgesine sahip </a:t>
            </a:r>
            <a:r>
              <a:rPr lang="tr-TR" sz="1600" dirty="0" smtClean="0">
                <a:solidFill>
                  <a:schemeClr val="tx2"/>
                </a:solidFill>
              </a:rPr>
              <a:t/>
            </a:r>
            <a:br>
              <a:rPr lang="tr-TR" sz="1600" dirty="0" smtClean="0">
                <a:solidFill>
                  <a:schemeClr val="tx2"/>
                </a:solidFill>
              </a:rPr>
            </a:br>
            <a:r>
              <a:rPr lang="tr-TR" sz="1600" dirty="0" smtClean="0">
                <a:solidFill>
                  <a:schemeClr val="tx2"/>
                </a:solidFill>
              </a:rPr>
              <a:t>ya </a:t>
            </a:r>
            <a:r>
              <a:rPr lang="tr-TR" sz="1600" dirty="0">
                <a:solidFill>
                  <a:schemeClr val="tx2"/>
                </a:solidFill>
              </a:rPr>
              <a:t>da marka tescil başvurusunu yapmış </a:t>
            </a:r>
            <a:r>
              <a:rPr lang="tr-TR" sz="1600" dirty="0" smtClean="0">
                <a:solidFill>
                  <a:schemeClr val="tx2"/>
                </a:solidFill>
              </a:rPr>
              <a:t>olan                                        </a:t>
            </a:r>
            <a:br>
              <a:rPr lang="tr-TR" sz="1600" dirty="0" smtClean="0">
                <a:solidFill>
                  <a:schemeClr val="tx2"/>
                </a:solidFill>
              </a:rPr>
            </a:br>
            <a:r>
              <a:rPr lang="tr-TR" sz="1600" dirty="0">
                <a:solidFill>
                  <a:schemeClr val="tx2"/>
                </a:solidFill>
              </a:rPr>
              <a:t>	</a:t>
            </a:r>
            <a:r>
              <a:rPr lang="tr-TR" sz="1600" dirty="0" smtClean="0">
                <a:solidFill>
                  <a:schemeClr val="tx2"/>
                </a:solidFill>
              </a:rPr>
              <a:t>					 yıllık en fazla </a:t>
            </a:r>
            <a:r>
              <a:rPr lang="tr-TR" sz="1600" b="1" dirty="0" smtClean="0">
                <a:solidFill>
                  <a:schemeClr val="tx2"/>
                </a:solidFill>
              </a:rPr>
              <a:t>250.000 $</a:t>
            </a:r>
            <a:r>
              <a:rPr lang="tr-TR" sz="1600" dirty="0" smtClean="0">
                <a:solidFill>
                  <a:schemeClr val="tx2"/>
                </a:solidFill>
              </a:rPr>
              <a:t/>
            </a:r>
            <a:br>
              <a:rPr lang="tr-TR" sz="1600" dirty="0" smtClean="0">
                <a:solidFill>
                  <a:schemeClr val="tx2"/>
                </a:solidFill>
              </a:rPr>
            </a:br>
            <a:r>
              <a:rPr lang="tr-TR" sz="1600" b="1" dirty="0">
                <a:solidFill>
                  <a:schemeClr val="tx2"/>
                </a:solidFill>
              </a:rPr>
              <a:t>	</a:t>
            </a:r>
            <a:r>
              <a:rPr lang="tr-TR" sz="1600" b="1" dirty="0" smtClean="0">
                <a:solidFill>
                  <a:schemeClr val="tx2"/>
                </a:solidFill>
              </a:rPr>
              <a:t/>
            </a:r>
            <a:br>
              <a:rPr lang="tr-TR" sz="1600" b="1" dirty="0" smtClean="0">
                <a:solidFill>
                  <a:schemeClr val="tx2"/>
                </a:solidFill>
              </a:rPr>
            </a:br>
            <a:r>
              <a:rPr lang="tr-TR" sz="1600" b="1" dirty="0" smtClean="0">
                <a:solidFill>
                  <a:schemeClr val="tx2"/>
                </a:solidFill>
              </a:rPr>
              <a:t/>
            </a:r>
            <a:br>
              <a:rPr lang="tr-TR" sz="1600" b="1" dirty="0" smtClean="0">
                <a:solidFill>
                  <a:schemeClr val="tx2"/>
                </a:solidFill>
              </a:rPr>
            </a:br>
            <a:r>
              <a:rPr lang="tr-TR" sz="1600" dirty="0">
                <a:solidFill>
                  <a:schemeClr val="tx2"/>
                </a:solidFill>
              </a:rPr>
              <a:t>* Bu destekten en fazla </a:t>
            </a:r>
            <a:r>
              <a:rPr lang="tr-TR" sz="1600" b="1" dirty="0">
                <a:solidFill>
                  <a:schemeClr val="tx2"/>
                </a:solidFill>
              </a:rPr>
              <a:t>4 (dört) yıl </a:t>
            </a:r>
            <a:r>
              <a:rPr lang="tr-TR" sz="1600" dirty="0" smtClean="0">
                <a:solidFill>
                  <a:schemeClr val="tx2"/>
                </a:solidFill>
              </a:rPr>
              <a:t>yararlanılabilir</a:t>
            </a:r>
            <a:r>
              <a:rPr lang="tr-TR" sz="1600" dirty="0">
                <a:solidFill>
                  <a:schemeClr val="tx2"/>
                </a:solidFill>
              </a:rPr>
              <a:t>.</a:t>
            </a:r>
            <a:r>
              <a:rPr lang="tr-TR" sz="1600" b="1" dirty="0" smtClean="0">
                <a:solidFill>
                  <a:schemeClr val="tx2"/>
                </a:solidFill>
              </a:rPr>
              <a:t/>
            </a:r>
            <a:br>
              <a:rPr lang="tr-TR" sz="1600" b="1" dirty="0" smtClean="0">
                <a:solidFill>
                  <a:schemeClr val="tx2"/>
                </a:solidFill>
              </a:rPr>
            </a:br>
            <a:endParaRPr lang="tr-TR" sz="1600" dirty="0"/>
          </a:p>
        </p:txBody>
      </p:sp>
      <p:pic>
        <p:nvPicPr>
          <p:cNvPr id="1026" name="Picture 2" descr="C:\Users\eataberk\Desktop\Adsız.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445224"/>
            <a:ext cx="1440160" cy="1296144"/>
          </a:xfrm>
          <a:prstGeom prst="rect">
            <a:avLst/>
          </a:prstGeom>
          <a:noFill/>
          <a:extLst>
            <a:ext uri="{909E8E84-426E-40DD-AFC4-6F175D3DCCD1}">
              <a14:hiddenFill xmlns:a14="http://schemas.microsoft.com/office/drawing/2010/main">
                <a:solidFill>
                  <a:srgbClr val="FFFFFF"/>
                </a:solidFill>
              </a14:hiddenFill>
            </a:ext>
          </a:extLst>
        </p:spPr>
      </p:pic>
      <p:sp>
        <p:nvSpPr>
          <p:cNvPr id="20" name="Sağ Ok 19"/>
          <p:cNvSpPr/>
          <p:nvPr/>
        </p:nvSpPr>
        <p:spPr>
          <a:xfrm rot="5400000">
            <a:off x="6855511" y="2063590"/>
            <a:ext cx="846094" cy="3005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sp>
        <p:nvSpPr>
          <p:cNvPr id="14" name="Sağ Ayraç 13"/>
          <p:cNvSpPr/>
          <p:nvPr/>
        </p:nvSpPr>
        <p:spPr>
          <a:xfrm>
            <a:off x="6084168" y="1268760"/>
            <a:ext cx="216024" cy="194421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a:p>
        </p:txBody>
      </p:sp>
      <p:sp>
        <p:nvSpPr>
          <p:cNvPr id="15" name="Sağ Ayraç 14"/>
          <p:cNvSpPr/>
          <p:nvPr/>
        </p:nvSpPr>
        <p:spPr>
          <a:xfrm>
            <a:off x="6084168" y="3491870"/>
            <a:ext cx="216024" cy="1089258"/>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a:p>
        </p:txBody>
      </p:sp>
      <p:sp>
        <p:nvSpPr>
          <p:cNvPr id="16" name="Sağ Ok 15"/>
          <p:cNvSpPr/>
          <p:nvPr/>
        </p:nvSpPr>
        <p:spPr>
          <a:xfrm rot="5400000">
            <a:off x="7069332" y="3789578"/>
            <a:ext cx="418453" cy="3005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pic>
        <p:nvPicPr>
          <p:cNvPr id="9" name="Picture 2" descr="P:\EKONOMIKILSKILERMD\ULUSLARARASIILISKILERSEFLIGI\EBIC-EGE\Ebic_ege(2013-2014)\logolar\ebice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310966"/>
            <a:ext cx="436616" cy="43082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P:\EKONOMIKILSKILERMD\ULUSLARARASIILISKILERSEFLIGI\EBIC-EGE\Ebic_ege(2013-2014)\logolar\e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517" y="6264729"/>
            <a:ext cx="648072" cy="5028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P:\EKONOMIKILSKILERMD\ULUSLARARASIILISKILERSEFLIGI\EBIC-EGE\Ebic_ege(2013-2014)\logolar\eu_commision_new.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07200" y="6210515"/>
            <a:ext cx="753369" cy="55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33325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270</TotalTime>
  <Words>180</Words>
  <Application>Microsoft Office PowerPoint</Application>
  <PresentationFormat>Ekran Gösterisi (4:3)</PresentationFormat>
  <Paragraphs>24</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Dalga Biçimi</vt:lpstr>
      <vt:lpstr>YURTDIŞINDA FİRMALARIMIZA SAĞLANAN DESTEKLER</vt:lpstr>
      <vt:lpstr>İÇERİK  1. Ekonomi Bakanlığı Destekleri 1.1.  Yurt Dışında Gerçekleştirilen Fuar Katılımı Desteği 1.2. Yurt Dışı Birim, Marka ve Tanıtım Faaliyetleri Desteği 1.3. Türk Ürünlerinin Yurtdışında Markalaşması, Türk Malı İmajının Yerleştirilmesi ve TURQUALITY® Desteği 1.4. Pazar Araştırması ve Pazara Giriş Desteği 1.5. Uluslararası Rekabetçiliğin Geliştirilmesi Desteği  2. KOSGEB Destekleri 2.1. Yurtdışı İş Gezisi Desteği 2.2. Tanıtım Desteği  3. Avrupa İşletmeler Ağı (AİA) Projesi Destekleri 3.1. Avrupa İşletmeler Ağı (AİA) Projesi nedir? 3.2. AİA Projesi’nin Sağladığı Destekler Nelerdir? </vt:lpstr>
      <vt:lpstr>EKONOMİ BAKANLIĞI DESTEKLERİ </vt:lpstr>
      <vt:lpstr>1. Yurt Dışında Gerçekleştirilen Fuar Katılımı Desteği  Destek Kapsamı  * 50 m2’lik alana kadar (50 m2 dahil) en fazla iki temsilcinin, 50 m2 üzerinde ise en fazla üç temsilcinin ekonomi sınıfı gidiş-dönüş ulaşım masrafları,  * organizatöre ödenen fatura tutarının %50’si,  Destek Tutarı  * Genel nitelikli uluslararası fuara Milli Katılım veya Türk İhraç Ürünleri Fuarı ise 10.000 $ (max.)  * Sektörel nitelikli uluslararası fuara Milli Katılım, Yabancı Firma Katılımlı Sektörel Fuar veya Sektörel Türk İhraç Ürünleri Fuarı ise 15.000 $ (max.)  </vt:lpstr>
      <vt:lpstr>1. Yurt Dışında Gerçekleştirilen Fuar Katılımı Desteği  komple tesis imalatı  kapsam dışı makine   nakliye  en fazla  %50 yat imalatı   masrafları  10.000 $  destek otomotiv ana sanayi   doğal taş seramik mobilya   kapsam dışı otomotiv yan sanayi  nakliye  en fazla   %50 elektronik   masrafları  6.000 $  destek beyaz eşya endüstriyel mutfak eşyaları mücevherat  ilaveten desteklenir.  </vt:lpstr>
      <vt:lpstr>1. Yurt Dışında Gerçekleştirilen Fuar Katılımı Desteği  Fuara katılan firma,   gen mühendisliği / biyoteknoloji,  uzay ve havacılık teknolojileri ileri malzeme teknolojileri    nano teknoloji   genel nitelikli fuarlarda max. 10.000 $ teknik tekstil   sektörel nitelikli fuarlard max. 15.000 $  yenilenebilir enerji donanım bilişim elektronik           %75 destek   </vt:lpstr>
      <vt:lpstr>1. Yurt Dışında Gerçekleştirilen Fuar Katılımı Desteği  Hedef Ülke Avantajı  Her yıl Ekonomi Bakanlığı tarafından belirlenen 15 hedef ülkede düzenlenecek fuarlara iştirak eden firmalara %50 destek oranına 20 puan ilave destek sağlanır.  Başvuru Şekli Katılımcının bireysel olarak katılım sağlayacağı sektörel nitelikteki uluslararası fuarlar listesinde yer alan fuarların başlama tarihinden en az on beş gün önce, destek müracaatında bulunacağı İhracatçı Birliği Genel Sekreterliğine fuarın yetkili organizatörü tarafından düzenlenen boş alan ve/veya stand metrekare fiyatını gösteren yer tahsis belgesi veya faturasını ibraz eder.  Gerekli tüm bilgi ve belgeler fuarın bitiş tarihinden en geç üç ay içerisinde; ilgili İhracatçı Birlikleri Genel Sekreterliklerine iletilir.  </vt:lpstr>
      <vt:lpstr>2. Yurt Dışı Birim, Marka ve Tanıtım Faaliyetleri Desteği  I - Birim Kira Giderlerinin Desteklenmesi  Sınai ve ticari şirketler tarafından açılan; Mağaza    % 60 oranında   yıllık en fazla 120.000 $    Ofis Showroom Depo   % 60 oranında   yıllık en fazla 100.000 $ Reyon     Ticari şirketler tarafından; Mağaza    % 50 oranında   yıllık en fazla 100.000 $    Ofis Showroom Depo   % 50 oranında   yıllık en fazla 75.000 $ Reyon     * Bu destekten en fazla 4 (dört) yıl ve en fazla 15 (onbeş) birim için yararlanılabilir. </vt:lpstr>
      <vt:lpstr>2. Yurt Dışı Birim, Marka ve Tanıtım Faaliyetleri Desteği  II – Tanıtım Faaliyetlerinin Desteklenmesi  Görsel ve yazılı tanıtım Sponsorluk                % 60 oranında Yurt dışı birimlerinin internet tasarımı      Reklâm panoları     Yabancı dilde hazırlanmış firma katalogları Broşürler, eşantiyon ve tanıtım malzemeleri Elektronik ortamda tanıtım sitelerine verilen reklâm giderleri   yıllık en fazla 150.000 $    *yurt içi marka tescil belgesi olan,             % 60 oranında *tanıtım yapacağı ülkede marka tescil belgesine sahip  ya da marka tescil başvurusunu yapmış olan                                                yıllık en fazla 250.000 $    * Bu destekten en fazla 4 (dört) yıl yararlanılabilir. </vt:lpstr>
      <vt:lpstr>2. Yurt Dışı Birim, Marka ve Tanıtım Faaliyetleri Desteği  III – Yurtdışı Marka Tescil Faaliyetlerinin Desteklenmesi  Yurt içi marka tescil belgesine sahip olunan markaların                          % 50 oranında  yurt dışında tescili ve korunmasına ilişkin giderler         yıllık en fazla 50.000 $   * Bu destekten en fazla 4 (dört) yıl yararlanılabilir.  Ortak Hüküm Hedef ve öncelikli ülkelere yönelik olması durumunda destek oranı 10 (on) baz puan artırılır.  Başvuru Şekli Yurt dışı ödeme belgeleri ile diğer yurt dışı belgeler, ödeme tarihinden itibaren en geç 6 (altı) ay içerisinde şirket tarafından Ticaret Müşavirliği/Ataşeliği’ne,  Yurt içi ödeme belgeleri ile diğer yurt içi belgeler, ödeme tarihinden itibaren en geç 6 (altı) ay içerisinde şirket tarafından üyesi olduğu İhracatçı Birliği Genel Sekreterliğine (İBGS) ibraz edilmelidir.</vt:lpstr>
      <vt:lpstr>3. Türk Ürünlerinin Yurtdışında Markalaşması, Türk Malı İmajının Yerleştirilmesi ve TURQUALITY® Desteği  I-Marka Destek Programı Kapsamına Alınan Şirketlerin Desteklenmesi  1.Patent, faydalı model, endüstriyel tasarım                 yıllık en fazla 50.000 $ 2.Tanıtım, reklam, pazarlama faaliyetleri                  yıllık en fazla 300.000$ 3.Mağaza, ofis, depo brüt kira giderleri                  yıllık en fazla 600.000$ 4.Mağaza, ofis, depo dekorasyon giderleri                  yıllık en fazla 300.000$ 5.Showroom, store, kiosk, stand giderleri                   yıllık en fazla 200.000$ 6.Belediye, komisyon, hukuki danışmanlık                   %50  yıllık en fazla 200.000$ 7.Kalite, çevre, iş güvenliği belgeleri gideri                  yıllık en fazla 50.000$ 8.Franchise verilmesi halinde dekorasyon/kira                 yıllık en fazla 50.000$ 9.ERP, CAD,CRM vb. belgelerin giderleri                  yıllık en fazla 500.000$ 10.İstihdam edilen en fazla 3 personel                  yıllık en fazla 200.000$  * Bu destekten yararlanılabilmesi için Gelişim Yol Haritası yaptırılması gerekmektedir.  * Bu destek kapsamında şirketler tarafından yapılan harcamalar, 200.000 $’ı geçmemek kaydıyla en fazla %75 oranında desteklenir. Desteğin süresi 4 yıldır. </vt:lpstr>
      <vt:lpstr>3. Türk Ürünlerinin Yurtdışında Markalaşması, Türk Malı İmajının Yerleştirilmesi ve TURQUALITY® Desteği  II-TURQUALITY® Destek Programı Kapsamına Alınan Şirketlerin Desteklenmesi  1. Patent, faydalı model, endüstriyel tasarım giderleri 2. Kalite, çevre, iş güvenliği belgeleri giderleri 3. İstihdam edilen 5 personelin giderleri 4. Tanıtım, reklam, pazarlama faaliyetleri 5. Açılan en fazla 50 adet mağaza, ofis, depo için; * brüt kira giderleri ve dekorasyon giderleri (en fazla 2000.000 $)                  6. Açılan showroom, store, kiosk, stand için; * brüt kira giderleri ve kurulum/dekorasyon giderleri (en fazla 2000.000 $) 7. Franchise verilmesi halinde (en fazla 5 yıl ve 100 mağaza); *brüt kira giderleri (aynı mağaza için en fazla 2 yıl ve mağaza başına yıllık en fazla 200.000$ ) ve kurulum/dekorasyon giderleri (en fazla 1000.000 $) 8. ERP, CAD,CRM vb. belgelerin giderleri (%50)                  * Bu destek kapsamında şirketler tarafından yapılan harcamalar, 200.000 $’ı geçmemek kaydıyla en fazla %75 oranında desteklenir. Desteğin süresi 5 yıldır. </vt:lpstr>
      <vt:lpstr>4. Pazar Araştırması ve Pazara Giriş Desteği  I-Yurtdışı Pazar Araştırması Desteği   * Şirketlerce gerçekleştirilen yurt dışı pazar araştırması gezilerine ilişkin giderler %70 oranında ve yurt dışı pazar araştırması gezisi başına en fazla 7.500 $ desteklenir.  * Her yıl şirket başına en fazla 10 yurt dışı pazar araştırması gezisi desteklenir.   * Gezi kapsamında en fazla 2 şirket çalışanının; - Ulaşım masrafları ve araç kira giderleri (günlük max. 50 $, gezi başına max. 500 $) - Konaklama masrafları (şirket başına günlük max. 300 $ / Oda-kahvaltı) desteklenir.  * Gezinin en az 2 en fazla 10  günlük bölümü desteklenir.  * Her gün en az bir kurum/kuruluş/şirket ile görüşme yapılmalıdır.  * Bir yılda aynı ülkeye en fazla 2 gezi desteklenir.  * Gezi coğrafi konumu birbirine yakın olmak koşuluyla en fazla 3 ülkeyi kapsayabilir. </vt:lpstr>
      <vt:lpstr>4. Pazar Araştırması ve Pazara Giriş Desteği   II-Yurtdışı Pazara Giriş Desteği   1.Uluslararası kuruluşlara yaptırılan ve satın alınan         %60 oranında sektör, ülke, yabancı şirket veya marka odaklı raporlar   2. Yabancı şirket alımlarına yönelik danışmanlık hizmetlerine  (mali ve hukuki danışmanlık dahil) ilişkin giderler,   yıllık en fazla 200.000 $    * Satın alınan raporların alım tarihi itibarıyla en fazla 2 yıllık olması gerekir.      </vt:lpstr>
      <vt:lpstr>4. Pazar Araştırması ve Pazara Giriş Desteği  III-Sektörel Ticaret Heyeti ve Alım Heyeti Programları Desteği  Müsteşarlık koordinasyonunda Organizatör Kuruluşlarca düzenlenen sektörel ticaret heyeti ile alım heyeti programlarına ilişkin giderler %50 oranında ve program başına 150.000 $’a kadar desteklenir.   *Ulaşım giderleri (otobüs, uçak, tren biletleri, araç kirası)  *Konaklama giderleri (Sektörel heyetlerde şirket başına, Alım heyetlerinde davetli kurum/kuruluş başına günlük 300 $ oda-kahvaltı)  *Heyet organizasyonuna yönelik giderler (tercüman, salon kiraları, reklam giderleri, vb.)  Bir takvim yılında bir Organizatör Kuruluşun yaptığı en fazla 5 sektörel ticaret heyeti ve 10 alım heyeti programı desteklenir.   </vt:lpstr>
      <vt:lpstr>4. Pazar Araştırması ve Pazara Giriş Desteği  IV-E-Ticaret Sitelerine Üyelik Desteği  * Nihai tüketiciye yönelik olmayan e-ticaret sitelerine üyelik giderleri şirketler için %70 oranında ve yıllık en fazla 10.000 $’a kadar desteklenir.   * Şirketler en fazla 5 e-ticaret sitesi için ve e-ticaret sitesi başına en fazla 3 yıl süresince destekten yararlanabilir.   * Şirketlerin en az bir yabancı dilde yayımlanan, ticari faaliyetiyle ilgili bir internet sitesi olması zorunludur.   * E-ticaret sitelerinde yer alan site içi reklam ve reklam bandı (banner) giderleri destek kapsamı dışındadır.    </vt:lpstr>
      <vt:lpstr>5. Uluslararası Rekabetçiliğin Geliştirilmesi Desteği  I-İhtiyaç Analizi, Eğitim Ve/Veya Danışmanlık Programları (İşbirliği Kuruluşlarına Yönelik)  * Hazırlanan ihtiyaç analizi raporu gideri ile düzenlenen eğitim ve/veya danışmanlık programları çerçevesinde verilen eğitim, danışmanlık faaliyet giderleri ile program organizasyonuna yönelik faaliyet giderlerinin en fazla %75’i proje bazında 400.000 $’ına kadar karşılanır.   * 2 uzman personelin 3 yıl boyunca en fazla %75 istihdam giderleri (brüt maaş)  II-Bireysel Danışmanlık Programları (Şirketlere Yönelik)  Proje bitimini müteakip Bakanlıkça uygun görülen konularda, şirketlerin yıllık 50.000 $’a kadar 3 yıl alacakları danışmanlık hizmetlerine ilişkin giderler % 70 oranında karşılanır.  </vt:lpstr>
      <vt:lpstr>5. Uluslararası Rekabetçiliğin Geliştirilmesi Desteği  III-Yurtdışı Pazarlama ve Alım Heyeti Programları (İşbirliği Kuruluşlarına ve Şirketlere Yönelik)  İşbirliği Kuruluşunca düzenlenen;  *10 adet yurt dışı pazarlama programları (ortak pazar araştırmaları, pazar ziyaretleri, küme tanıtım faaliyetleri, ticaret heyetleri, yurt dışı fuar ziyaretleri, eşleştirme vb. organizasyonlar) için her bir program bazında 150.000 $’a kadar %75 destek sağlanır.   *10 adet yurt dışındaki alıcı firmaların Türkiye’den alım yapmaları amacıyla düzenlenen alım heyeti programları için ise her bir program bazında 100.000 $’a kadar %75 destek sağlanır.  * Destek ulaşım, konaklama ve diğer giderleri (tercüman, kira, basılı malzeme, vb.) kapsar. </vt:lpstr>
      <vt:lpstr>KOSGEB  DESTEKLERİ </vt:lpstr>
      <vt:lpstr>1. Yurtdışı İş Gezisi Desteği  KOSGEB Birimleri, meslek kuruluşu veya Türkiye Seyahat Acenteleri Birliği (TÜRSAB) üyesi Organizatör Kuruluşlar tarafından düzenlenen yurtdışı iş gezisi programlarında;  1. Konaklama giderleri   %50 oranında 2. Ulaşım giderleri 3. Program ile ilgili diğer giderleri (tercüman, rehberlik, vb.)   gezi başına max. 2.000 TL  * Yurtdışı iş gezisinin düzenlenebilmesi için sektör farkı gözetmeksizin en az 10 işletmenin katılımı gerekmektedir.   Yurtdışı İş Gezileri Programı aşağıdakilerden en az 2 tanesini içermelidir;  1. Meslek Kuruluşları ile toplantı 2. İşletmeler ile ikili görüşmeler 3. Sanayi bölgesi, fabrika, teknopark gezileri, finans grupları vb. ile görüşmeler 4. Yurt Dışı Fuar Ziyareti  </vt:lpstr>
      <vt:lpstr>2. Yurtdışı Tanıtım Desteği  İşletmelerin; işletmelerini ve ürün ve/veya hizmetlerini ulusal ve uluslararası pazarlarda tanıtmaları için gerçekleştirecekleri;  1. Broşür, ürün kataloğu giderlerini, 2. Yurtdışında yayınlanan/dağıtılan basılı yayınlara reklam verme giderlerini  kapsamaktadır.  * Her bir destek unsuru için verilecek destek miktarı max. 5.000 TL’dir.   * Tanıtım Desteği, Yurtiçi Marka Tescil Belgesi sahibi olan işletmelere verilir.      </vt:lpstr>
      <vt:lpstr>AVRUPA İŞLETMELER AĞI PROJESİ DESTEKLERİ </vt:lpstr>
      <vt:lpstr>1. Avrupa İşletmeler Ağı Projesi Nedir ?  * 52 farklı ülkede üniversiteler, teknoloji merkezleri, Ticaret Odaları, Bölgesel Kalkınma ajanslarından oluşan 600 kurum ve kuruluşu bünyesinde barındıran,  * Yaklaşık 4000 personelin çalıştığı,   * Yaklaşık 4 milyon firmanın olduğu tahmin edilen,     Uluslararası Ticaret ve Teknoloji Transfer Ağı Projesidir…  AİA Projesi, Türkiye’de coğrafi bölgeler esas alınarak 7 ayrı bölgede kurulan konsorsiyumlar vasıtasıyla yürütülmektedir.  Odamız 2011 yılından bu yana söz konusu projeyi yürütmekte olup, Balıkesir, Çanakkale, İzmir, Aydın, Denizli, Muğla, Manisa, Afyon, Kütahya, Uşak illerini kapsayan EBIC-EGE konsorsiyumu içinde yer almaktadır.  EBIC-EGE konsorsiyumunda Odamızın yanı sıra Denizli Ticaret Odası ve Ege Üniversitesi Bilim, Teknoloji Uygulama ve Araştırma Merkezi (EBİLTEM) görev almaktadır. </vt:lpstr>
      <vt:lpstr>2. Avrupa İşletmeler Ağı Projesinin Sağladığı Destekler Nelerdir ?  * Firmaların diğer ülkelerde ticari işbirlikleri oluşturmalarına aracılık etmek.  * Yenilikçi ürün ve hizmetleri teknoloji transferi yolu ile değerlendirmek.  * Firmaların yenilikçi kapasitelerini arttırabilmeleri ve yeni pazarlara ulaşabilmeleri için AB etkinlikleri ve fırsatları hakkında bilgi sahibi olmalarını sağlamak.  * Firmaları sınai mülkiyet hakları, standartlar ve AB yönergeleri hakkında bilgilendirmek.  * Uluslararası ticari ve teknolojik işbirliği fırsatlarına ulaşmalarına yardım etmek.  * Firmaların ve ürünlerinin Avrupa İşletmeler Ağı bünyesinde tanıtımını yapmak.  * Avrupa Birliği’nin KOBİ’lere yönelik sunduğu araştırma projelerine katılımları için danışmanlık yapmak.  * Firmaların yurt dışı/ yurt içi fuarlarında yabancı firmalarla iş ortaklıkları oluşturmaları için önceden planlanmış ikili görüşmeler düzenlemek. </vt:lpstr>
    </vt:vector>
  </TitlesOfParts>
  <Company>EBSO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YURTDIŞINDA FİRMALARIMIZA SAĞLANAN DESTEKLER SUNUMU</dc:title>
  <dc:creator>eren ataberk</dc:creator>
  <cp:lastModifiedBy>eren ataberk</cp:lastModifiedBy>
  <cp:revision>60</cp:revision>
  <dcterms:created xsi:type="dcterms:W3CDTF">2014-09-04T13:08:44Z</dcterms:created>
  <dcterms:modified xsi:type="dcterms:W3CDTF">2014-09-17T11:46:12Z</dcterms:modified>
</cp:coreProperties>
</file>