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735" r:id="rId5"/>
  </p:sldMasterIdLst>
  <p:notesMasterIdLst>
    <p:notesMasterId r:id="rId40"/>
  </p:notesMasterIdLst>
  <p:handoutMasterIdLst>
    <p:handoutMasterId r:id="rId41"/>
  </p:handoutMasterIdLst>
  <p:sldIdLst>
    <p:sldId id="257" r:id="rId6"/>
    <p:sldId id="502" r:id="rId7"/>
    <p:sldId id="503" r:id="rId8"/>
    <p:sldId id="504" r:id="rId9"/>
    <p:sldId id="507" r:id="rId10"/>
    <p:sldId id="508" r:id="rId11"/>
    <p:sldId id="506" r:id="rId12"/>
    <p:sldId id="505" r:id="rId13"/>
    <p:sldId id="510" r:id="rId14"/>
    <p:sldId id="359" r:id="rId15"/>
    <p:sldId id="487" r:id="rId16"/>
    <p:sldId id="362" r:id="rId17"/>
    <p:sldId id="497" r:id="rId18"/>
    <p:sldId id="372" r:id="rId19"/>
    <p:sldId id="357" r:id="rId20"/>
    <p:sldId id="501" r:id="rId21"/>
    <p:sldId id="499" r:id="rId22"/>
    <p:sldId id="364" r:id="rId23"/>
    <p:sldId id="365" r:id="rId24"/>
    <p:sldId id="366" r:id="rId25"/>
    <p:sldId id="367" r:id="rId26"/>
    <p:sldId id="368" r:id="rId27"/>
    <p:sldId id="371" r:id="rId28"/>
    <p:sldId id="373" r:id="rId29"/>
    <p:sldId id="488" r:id="rId30"/>
    <p:sldId id="489" r:id="rId31"/>
    <p:sldId id="374" r:id="rId32"/>
    <p:sldId id="490" r:id="rId33"/>
    <p:sldId id="491" r:id="rId34"/>
    <p:sldId id="492" r:id="rId35"/>
    <p:sldId id="486" r:id="rId36"/>
    <p:sldId id="370" r:id="rId37"/>
    <p:sldId id="369" r:id="rId38"/>
    <p:sldId id="500" r:id="rId39"/>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8AF2"/>
    <a:srgbClr val="216BFF"/>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8" autoAdjust="0"/>
    <p:restoredTop sz="94249" autoAdjust="0"/>
  </p:normalViewPr>
  <p:slideViewPr>
    <p:cSldViewPr snapToGrid="0">
      <p:cViewPr varScale="1">
        <p:scale>
          <a:sx n="81" d="100"/>
          <a:sy n="81" d="100"/>
        </p:scale>
        <p:origin x="706" y="53"/>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a:p>
        </p:txBody>
      </p:sp>
      <p:sp>
        <p:nvSpPr>
          <p:cNvPr id="3" name="Tarih Yer Tutucusu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D42ED23-981A-47F0-A975-9F9DBE60B5D2}" type="datetime1">
              <a:rPr lang="tr-TR" smtClean="0"/>
              <a:t>11.04.2023</a:t>
            </a:fld>
            <a:endParaRPr lang="tr-TR"/>
          </a:p>
        </p:txBody>
      </p:sp>
      <p:sp>
        <p:nvSpPr>
          <p:cNvPr id="4" name="Alt Bilgi Yer Tutucusu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a:p>
        </p:txBody>
      </p:sp>
      <p:sp>
        <p:nvSpPr>
          <p:cNvPr id="5" name="Slayt Numarası Yer Tutucusu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tr-TR" smtClean="0"/>
              <a:t>‹#›</a:t>
            </a:fld>
            <a:endParaRPr lang="tr-TR"/>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2F25B81-550B-4C70-AB0F-9B1B0907CDCD}" type="datetime1">
              <a:rPr lang="tr-TR" smtClean="0"/>
              <a:t>11.04.2023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tr-TR" smtClean="0"/>
              <a:t>‹#›</a:t>
            </a:fld>
            <a:endParaRPr lang="tr-TR"/>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5"/>
          </p:nvPr>
        </p:nvSpPr>
        <p:spPr/>
        <p:txBody>
          <a:bodyPr rtlCol="0"/>
          <a:lstStyle/>
          <a:p>
            <a:pPr rtl="0"/>
            <a:fld id="{1983A999-5E0E-42CA-8400-604AE921FF7C}" type="slidenum">
              <a:rPr lang="tr-TR" smtClean="0"/>
              <a:t>1</a:t>
            </a:fld>
            <a:endParaRPr lang="tr-TR"/>
          </a:p>
        </p:txBody>
      </p:sp>
      <p:sp>
        <p:nvSpPr>
          <p:cNvPr id="5" name="Veri Yer Tutucusu 4">
            <a:extLst>
              <a:ext uri="{FF2B5EF4-FFF2-40B4-BE49-F238E27FC236}">
                <a16:creationId xmlns:a16="http://schemas.microsoft.com/office/drawing/2014/main" id="{B00949FC-ED65-4E56-A4EB-BA1B58DAD0E4}"/>
              </a:ext>
            </a:extLst>
          </p:cNvPr>
          <p:cNvSpPr>
            <a:spLocks noGrp="1"/>
          </p:cNvSpPr>
          <p:nvPr>
            <p:ph type="dt" idx="1"/>
          </p:nvPr>
        </p:nvSpPr>
        <p:spPr/>
        <p:txBody>
          <a:bodyPr/>
          <a:lstStyle/>
          <a:p>
            <a:pPr rtl="0"/>
            <a:fld id="{787A58C3-8901-492D-9376-01E59DACC57B}" type="datetime1">
              <a:rPr lang="tr-TR" smtClean="0"/>
              <a:t>11.04.2023</a:t>
            </a:fld>
            <a:endParaRPr lang="tr-TR"/>
          </a:p>
        </p:txBody>
      </p:sp>
    </p:spTree>
    <p:extLst>
      <p:ext uri="{BB962C8B-B14F-4D97-AF65-F5344CB8AC3E}">
        <p14:creationId xmlns:p14="http://schemas.microsoft.com/office/powerpoint/2010/main" val="1560835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1753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8619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5934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61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1810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6196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5277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6473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334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404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8797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9194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8847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908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3854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7825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9759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7384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87298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0900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0061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7845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3612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332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3957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4865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9105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4541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79927" y="4716662"/>
            <a:ext cx="5439410" cy="4468416"/>
          </a:xfrm>
          <a:prstGeom prst="rect">
            <a:avLst/>
          </a:prstGeom>
        </p:spPr>
        <p:txBody>
          <a:bodyPr spcFirstLastPara="1" wrap="square" lIns="91726" tIns="45851" rIns="91726" bIns="45851" anchor="t" anchorCtr="0">
            <a:noAutofit/>
          </a:bodyPr>
          <a:lstStyle/>
          <a:p>
            <a:pPr marL="0" indent="0"/>
            <a:endParaRPr/>
          </a:p>
        </p:txBody>
      </p:sp>
      <p:sp>
        <p:nvSpPr>
          <p:cNvPr id="175" name="Google Shape;175;p2:notes"/>
          <p:cNvSpPr>
            <a:spLocks noGrp="1" noRot="1" noChangeAspect="1"/>
          </p:cNvSpPr>
          <p:nvPr>
            <p:ph type="sldImg" idx="2"/>
          </p:nvPr>
        </p:nvSpPr>
        <p:spPr>
          <a:xfrm>
            <a:off x="88900" y="744538"/>
            <a:ext cx="6621463" cy="3725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7263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aşlık">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tr-TR" sz="4800"/>
              <a:t>3DFloat</a:t>
            </a:r>
          </a:p>
        </p:txBody>
      </p:sp>
      <p:sp>
        <p:nvSpPr>
          <p:cNvPr id="14" name="Resim Yer Tutucusu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tr-TR"/>
              <a:t>Resim eklemek için simgeye tıklayın</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grpSp>
        <p:nvGrpSpPr>
          <p:cNvPr id="9" name="Gr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Serbest Biçim: Şekil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grpSp>
      <p:sp>
        <p:nvSpPr>
          <p:cNvPr id="3" name="Metin Yer Tutucusu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tr-TR"/>
              <a:t>Asıl metin stillerini düzenlemek için tıklayın</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İçerik 3 sütunu">
    <p:spTree>
      <p:nvGrpSpPr>
        <p:cNvPr id="1" name=""/>
        <p:cNvGrpSpPr/>
        <p:nvPr/>
      </p:nvGrpSpPr>
      <p:grpSpPr>
        <a:xfrm>
          <a:off x="0" y="0"/>
          <a:ext cx="0" cy="0"/>
          <a:chOff x="0" y="0"/>
          <a:chExt cx="0" cy="0"/>
        </a:xfrm>
      </p:grpSpPr>
      <p:grpSp>
        <p:nvGrpSpPr>
          <p:cNvPr id="34" name="Gr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Serbest Form: Şekil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tr-TR" dirty="0"/>
            </a:p>
          </p:txBody>
        </p:sp>
        <p:sp>
          <p:nvSpPr>
            <p:cNvPr id="36" name="Serbest Biçim: Şekil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tr-TR"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grpSp>
      <p:sp>
        <p:nvSpPr>
          <p:cNvPr id="19" name="Serbest Biçim: Şekil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sp>
        <p:nvSpPr>
          <p:cNvPr id="15" name="Başlık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tr-TR" sz="4800" dirty="0"/>
            </a:lvl1pPr>
          </a:lstStyle>
          <a:p>
            <a:pPr lvl="0" rtl="0">
              <a:lnSpc>
                <a:spcPct val="100000"/>
              </a:lnSpc>
            </a:pPr>
            <a:r>
              <a:rPr lang="tr-TR"/>
              <a:t>Asıl başlık stilini düzenlemek için tıklayın</a:t>
            </a:r>
          </a:p>
        </p:txBody>
      </p:sp>
      <p:sp>
        <p:nvSpPr>
          <p:cNvPr id="16" name="Metin Yer Tutucusu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17" name="İçerik Yer Tutucusu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22" name="Metin Yer Tutucusu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tr-TR" sz="2000" b="0" cap="all" spc="200" baseline="0" dirty="0">
                <a:solidFill>
                  <a:schemeClr val="tx1"/>
                </a:solidFill>
              </a:defRPr>
            </a:lvl1pPr>
          </a:lstStyle>
          <a:p>
            <a:pPr marL="228600" lvl="0" indent="-228600" rtl="0"/>
            <a:r>
              <a:rPr lang="tr-TR"/>
              <a:t>Asıl metin stillerini düzenlemek için tıklayın</a:t>
            </a:r>
          </a:p>
        </p:txBody>
      </p:sp>
      <p:sp>
        <p:nvSpPr>
          <p:cNvPr id="23" name="İçerik Yer Tutucusu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18" name="Metin Yer Tutucusu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tr-TR" sz="2000" b="0" cap="all" spc="200" baseline="0" dirty="0">
                <a:solidFill>
                  <a:schemeClr val="tx1"/>
                </a:solidFill>
              </a:defRPr>
            </a:lvl1pPr>
          </a:lstStyle>
          <a:p>
            <a:pPr marL="228600" lvl="0" indent="-228600" rtl="0"/>
            <a:r>
              <a:rPr lang="tr-TR"/>
              <a:t>DÜZENLEMEK için tıklayın</a:t>
            </a:r>
          </a:p>
        </p:txBody>
      </p:sp>
      <p:sp>
        <p:nvSpPr>
          <p:cNvPr id="21" name="İçerik Yer Tutucusu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4" name="Tarih Yer Tutucusu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tr-TR"/>
              <a:t>2 Şubat 20XX, Salı</a:t>
            </a:r>
            <a:endParaRPr lang="tr-TR" dirty="0"/>
          </a:p>
        </p:txBody>
      </p:sp>
      <p:sp>
        <p:nvSpPr>
          <p:cNvPr id="5" name="Alt Bilgi Yer Tutucusu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tr-TR"/>
              <a:t>Örnek Alt Bilgi Metni</a:t>
            </a:r>
          </a:p>
        </p:txBody>
      </p:sp>
      <p:sp>
        <p:nvSpPr>
          <p:cNvPr id="6" name="Slayt Numarası Yer Tutucusu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tr-TR" smtClean="0"/>
              <a:t>‹#›</a:t>
            </a:fld>
            <a:endParaRPr lang="tr-TR"/>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Özet">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tr-TR"/>
              <a:t>Asıl başlık stilini düzenlemek için tıklayın</a:t>
            </a:r>
          </a:p>
        </p:txBody>
      </p:sp>
      <p:sp>
        <p:nvSpPr>
          <p:cNvPr id="10" name="Resim Yer Tutucusu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tr-TR"/>
              <a:t>Resim eklemek için simgeye tıklayın</a:t>
            </a:r>
          </a:p>
        </p:txBody>
      </p:sp>
      <p:sp>
        <p:nvSpPr>
          <p:cNvPr id="7" name="İçerik Yer Tutucusu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tr-TR"/>
              <a:t>Asıl metin stillerini düzenlemek için tıklayın</a:t>
            </a:r>
          </a:p>
        </p:txBody>
      </p:sp>
      <p:sp>
        <p:nvSpPr>
          <p:cNvPr id="2" name="Tarih Yer Tutucusu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tr-TR"/>
              <a:t>2 Şubat 20XX, Salı</a:t>
            </a:r>
          </a:p>
        </p:txBody>
      </p:sp>
      <p:sp>
        <p:nvSpPr>
          <p:cNvPr id="3" name="Alt Bilgi Yer Tutucusu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tr-TR"/>
              <a:t>Örnek Alt Bilgi Metni</a:t>
            </a:r>
          </a:p>
        </p:txBody>
      </p:sp>
      <p:sp>
        <p:nvSpPr>
          <p:cNvPr id="4" name="Slayt Numarası Yer Tutucusu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tr-TR" smtClean="0"/>
              <a:t>‹#›</a:t>
            </a:fld>
            <a:endParaRPr lang="tr-TR"/>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Kapanış">
    <p:spTree>
      <p:nvGrpSpPr>
        <p:cNvPr id="1" name=""/>
        <p:cNvGrpSpPr/>
        <p:nvPr/>
      </p:nvGrpSpPr>
      <p:grpSpPr>
        <a:xfrm>
          <a:off x="0" y="0"/>
          <a:ext cx="0" cy="0"/>
          <a:chOff x="0" y="0"/>
          <a:chExt cx="0" cy="0"/>
        </a:xfrm>
      </p:grpSpPr>
      <p:sp>
        <p:nvSpPr>
          <p:cNvPr id="28" name="Başlık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tr-TR"/>
              <a:t>Asıl başlık stilini düzenlemek için tıklayın</a:t>
            </a:r>
            <a:endParaRPr lang="tr-TR" dirty="0"/>
          </a:p>
        </p:txBody>
      </p:sp>
      <p:sp>
        <p:nvSpPr>
          <p:cNvPr id="31" name="Alt Başlık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tr-TR">
                <a:solidFill>
                  <a:schemeClr val="tx1">
                    <a:alpha val="60000"/>
                  </a:schemeClr>
                </a:solidFill>
              </a:rPr>
              <a:t>Asıl alt başlık stilini düzenlemek için tıklayın</a:t>
            </a:r>
            <a:endParaRPr lang="tr-TR" dirty="0">
              <a:solidFill>
                <a:schemeClr val="tx1">
                  <a:alpha val="60000"/>
                </a:schemeClr>
              </a:solidFill>
            </a:endParaRPr>
          </a:p>
        </p:txBody>
      </p:sp>
      <p:sp>
        <p:nvSpPr>
          <p:cNvPr id="40" name="Resim Yer Tutucusu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tr-TR"/>
              <a:t>Resim eklemek için simgeye tıklayın</a:t>
            </a:r>
            <a:endParaRPr lang="tr-TR" dirty="0"/>
          </a:p>
        </p:txBody>
      </p:sp>
      <p:sp>
        <p:nvSpPr>
          <p:cNvPr id="42" name="Resim Yer Tutucusu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tr-TR"/>
              <a:t>Resim eklemek için simgeye tıklayın</a:t>
            </a:r>
          </a:p>
        </p:txBody>
      </p:sp>
      <p:grpSp>
        <p:nvGrpSpPr>
          <p:cNvPr id="43" name="Gr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Serbest Biçim: Şekil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sp>
          <p:nvSpPr>
            <p:cNvPr id="46" name="Serbest Biçim: Şekil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a:solidFill>
                  <a:schemeClr val="tx1"/>
                </a:solidFill>
              </a:endParaRPr>
            </a:p>
          </p:txBody>
        </p:sp>
      </p:grpSp>
      <p:grpSp>
        <p:nvGrpSpPr>
          <p:cNvPr id="15" name="Gr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Serbest Biçim: Şekil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grpSp>
      <p:sp>
        <p:nvSpPr>
          <p:cNvPr id="5" name="Tarih Yer Tutucusu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tr-TR"/>
              <a:t>2 Şubat 20XX, Salı</a:t>
            </a:r>
          </a:p>
        </p:txBody>
      </p:sp>
      <p:sp>
        <p:nvSpPr>
          <p:cNvPr id="6" name="Alt Bilgi Yer Tutucusu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tr-TR"/>
              <a:t>Örnek Alt Bilgi Metni</a:t>
            </a:r>
          </a:p>
        </p:txBody>
      </p:sp>
      <p:sp>
        <p:nvSpPr>
          <p:cNvPr id="7" name="Slayt Numarası Yer Tutucusu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tr-TR" smtClean="0"/>
              <a:t>‹#›</a:t>
            </a:fld>
            <a:endParaRPr lang="tr-TR"/>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tr-TR"/>
              <a:t>Asıl başlık stilini düzenlemek için tıklayın</a:t>
            </a:r>
            <a:endParaRPr lang="tr-TR" dirty="0"/>
          </a:p>
        </p:txBody>
      </p:sp>
      <p:sp>
        <p:nvSpPr>
          <p:cNvPr id="3" name="Alt Başlık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a:t>Asıl alt başlık stilini düzenlemek için tıklayın</a:t>
            </a:r>
            <a:endParaRPr lang="tr-TR" dirty="0"/>
          </a:p>
        </p:txBody>
      </p:sp>
      <p:sp>
        <p:nvSpPr>
          <p:cNvPr id="4" name="Tarih Yer Tutucusu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tr-TR"/>
              <a:t>2 Şubat 20XX, Salı</a:t>
            </a:r>
            <a:endParaRPr lang="tr-TR" dirty="0"/>
          </a:p>
        </p:txBody>
      </p:sp>
      <p:sp>
        <p:nvSpPr>
          <p:cNvPr id="5" name="Alt Bilgi Yer Tutucusu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tr-TR"/>
              <a:t>Örnek Alt Bilgi Metni</a:t>
            </a:r>
          </a:p>
        </p:txBody>
      </p:sp>
      <p:sp>
        <p:nvSpPr>
          <p:cNvPr id="6" name="Slayt Numarası Yer Tutucusu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tr-TR" smtClean="0"/>
              <a:t>‹#›</a:t>
            </a:fld>
            <a:endParaRPr lang="tr-TR"/>
          </a:p>
        </p:txBody>
      </p:sp>
      <p:sp>
        <p:nvSpPr>
          <p:cNvPr id="19" name="Serbest Biçim: Şekil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grpSp>
        <p:nvGrpSpPr>
          <p:cNvPr id="34" name="Gr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Serbest Form: Şekil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tr-TR" dirty="0"/>
            </a:p>
          </p:txBody>
        </p:sp>
        <p:sp>
          <p:nvSpPr>
            <p:cNvPr id="36" name="Serbest Biçim: Şekil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tr-TR"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grpSp>
        <p:nvGrpSpPr>
          <p:cNvPr id="13" name="Gr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Serbest Biçim: Şekil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grpSp>
      <p:sp>
        <p:nvSpPr>
          <p:cNvPr id="2" name="Başlık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tr-TR"/>
              <a:t>Asıl başlık stilini düzenlemek için tıklayın</a:t>
            </a:r>
            <a:endParaRPr lang="tr-TR" dirty="0"/>
          </a:p>
        </p:txBody>
      </p:sp>
      <p:sp>
        <p:nvSpPr>
          <p:cNvPr id="3" name="İçerik Yer Tutucusu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İçerik Yer Tutucusu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Tarih Yer Tutucusu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tr-TR"/>
              <a:t>2 Şubat 20XX, Salı</a:t>
            </a:r>
          </a:p>
        </p:txBody>
      </p:sp>
      <p:sp>
        <p:nvSpPr>
          <p:cNvPr id="6" name="Alt Bilgi Yer Tutucusu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tr-TR"/>
              <a:t>Örnek Alt Bilgi Metni</a:t>
            </a:r>
          </a:p>
        </p:txBody>
      </p:sp>
      <p:sp>
        <p:nvSpPr>
          <p:cNvPr id="7" name="Slayt Numarası Yer Tutucusu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tr-TR" smtClean="0"/>
              <a:t>‹#›</a:t>
            </a:fld>
            <a:endParaRPr lang="tr-TR"/>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tr-TR"/>
              <a:t>2 Şubat 20XX, Salı</a:t>
            </a:r>
          </a:p>
        </p:txBody>
      </p:sp>
      <p:sp>
        <p:nvSpPr>
          <p:cNvPr id="3" name="Alt Bilgi Yer Tutucusu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tr-TR"/>
              <a:t>Örnek Alt Bilgi Metni</a:t>
            </a:r>
          </a:p>
        </p:txBody>
      </p:sp>
      <p:sp>
        <p:nvSpPr>
          <p:cNvPr id="4" name="Slayt Numarası Yer Tutucusu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tr-TR" smtClean="0"/>
              <a:t>‹#›</a:t>
            </a:fld>
            <a:endParaRPr lang="tr-TR"/>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grpSp>
        <p:nvGrpSpPr>
          <p:cNvPr id="8" name="Gr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Serbest Biçim: Şekil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grpSp>
      <p:sp>
        <p:nvSpPr>
          <p:cNvPr id="2" name="Başlık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tr-TR"/>
              <a:t>Asıl başlık stilini düzenlemek için tıklayın</a:t>
            </a:r>
            <a:endParaRPr lang="tr-TR" dirty="0"/>
          </a:p>
        </p:txBody>
      </p:sp>
      <p:sp>
        <p:nvSpPr>
          <p:cNvPr id="3" name="İçerik Yer Tutucusu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Metin Yer Tutucusu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a:t>Asıl metin stillerini düzenlemek için tıklayın</a:t>
            </a:r>
          </a:p>
        </p:txBody>
      </p:sp>
      <p:sp>
        <p:nvSpPr>
          <p:cNvPr id="5" name="Tarih Yer Tutucusu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tr-TR"/>
              <a:t>2 Şubat 20XX, Salı</a:t>
            </a:r>
          </a:p>
        </p:txBody>
      </p:sp>
      <p:sp>
        <p:nvSpPr>
          <p:cNvPr id="6" name="Alt Bilgi Yer Tutucusu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tr-TR"/>
              <a:t>Örnek Alt Bilgi Metni</a:t>
            </a:r>
          </a:p>
        </p:txBody>
      </p:sp>
      <p:sp>
        <p:nvSpPr>
          <p:cNvPr id="7" name="Slayt Numarası Yer Tutucusu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tr-TR" smtClean="0"/>
              <a:t>‹#›</a:t>
            </a:fld>
            <a:endParaRPr lang="tr-TR"/>
          </a:p>
        </p:txBody>
      </p:sp>
    </p:spTree>
    <p:extLst>
      <p:ext uri="{BB962C8B-B14F-4D97-AF65-F5344CB8AC3E}">
        <p14:creationId xmlns:p14="http://schemas.microsoft.com/office/powerpoint/2010/main" val="98356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6020B18-398E-4598-94E0-35AECC7E4439}"/>
              </a:ext>
            </a:extLst>
          </p:cNvPr>
          <p:cNvSpPr>
            <a:spLocks noGrp="1"/>
          </p:cNvSpPr>
          <p:nvPr>
            <p:ph type="ctrTitle"/>
          </p:nvPr>
        </p:nvSpPr>
        <p:spPr>
          <a:xfrm>
            <a:off x="1524000" y="1122363"/>
            <a:ext cx="9144000" cy="2387600"/>
          </a:xfrm>
        </p:spPr>
        <p:txBody>
          <a:bodyPr anchor="b"/>
          <a:lstStyle>
            <a:lvl1pPr algn="ctr">
              <a:defRPr sz="4771"/>
            </a:lvl1pPr>
          </a:lstStyle>
          <a:p>
            <a:r>
              <a:rPr lang="tr-TR"/>
              <a:t>Asıl başlık stilini düzenlemek için tıklayın</a:t>
            </a:r>
          </a:p>
        </p:txBody>
      </p:sp>
      <p:sp>
        <p:nvSpPr>
          <p:cNvPr id="3" name="Alt Başlık 2">
            <a:extLst>
              <a:ext uri="{FF2B5EF4-FFF2-40B4-BE49-F238E27FC236}">
                <a16:creationId xmlns:a16="http://schemas.microsoft.com/office/drawing/2014/main" id="{4D3F3EB2-A9F1-4F2A-8A40-F4CF3FDFCC2D}"/>
              </a:ext>
            </a:extLst>
          </p:cNvPr>
          <p:cNvSpPr>
            <a:spLocks noGrp="1"/>
          </p:cNvSpPr>
          <p:nvPr>
            <p:ph type="subTitle" idx="1"/>
          </p:nvPr>
        </p:nvSpPr>
        <p:spPr>
          <a:xfrm>
            <a:off x="1524000" y="3602038"/>
            <a:ext cx="9144000" cy="1655762"/>
          </a:xfrm>
        </p:spPr>
        <p:txBody>
          <a:bodyPr/>
          <a:lstStyle>
            <a:lvl1pPr marL="0" indent="0" algn="ctr">
              <a:buNone/>
              <a:defRPr sz="1909"/>
            </a:lvl1pPr>
            <a:lvl2pPr marL="363502" indent="0" algn="ctr">
              <a:buNone/>
              <a:defRPr sz="1591"/>
            </a:lvl2pPr>
            <a:lvl3pPr marL="727004" indent="0" algn="ctr">
              <a:buNone/>
              <a:defRPr sz="1432"/>
            </a:lvl3pPr>
            <a:lvl4pPr marL="1090506" indent="0" algn="ctr">
              <a:buNone/>
              <a:defRPr sz="1271"/>
            </a:lvl4pPr>
            <a:lvl5pPr marL="1454009" indent="0" algn="ctr">
              <a:buNone/>
              <a:defRPr sz="1271"/>
            </a:lvl5pPr>
            <a:lvl6pPr marL="1817511" indent="0" algn="ctr">
              <a:buNone/>
              <a:defRPr sz="1271"/>
            </a:lvl6pPr>
            <a:lvl7pPr marL="2181013" indent="0" algn="ctr">
              <a:buNone/>
              <a:defRPr sz="1271"/>
            </a:lvl7pPr>
            <a:lvl8pPr marL="2544515" indent="0" algn="ctr">
              <a:buNone/>
              <a:defRPr sz="1271"/>
            </a:lvl8pPr>
            <a:lvl9pPr marL="2908017" indent="0" algn="ctr">
              <a:buNone/>
              <a:defRPr sz="1271"/>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0122E9C-03CB-433B-9D5B-69CC15ECF72A}"/>
              </a:ext>
            </a:extLst>
          </p:cNvPr>
          <p:cNvSpPr>
            <a:spLocks noGrp="1"/>
          </p:cNvSpPr>
          <p:nvPr>
            <p:ph type="dt" sz="half" idx="10"/>
          </p:nvPr>
        </p:nvSpPr>
        <p:spPr/>
        <p:txBody>
          <a:bodyPr/>
          <a:lstStyle/>
          <a:p>
            <a:endParaRPr lang="tr-TR"/>
          </a:p>
        </p:txBody>
      </p:sp>
      <p:sp>
        <p:nvSpPr>
          <p:cNvPr id="5" name="Alt Bilgi Yer Tutucusu 4">
            <a:extLst>
              <a:ext uri="{FF2B5EF4-FFF2-40B4-BE49-F238E27FC236}">
                <a16:creationId xmlns:a16="http://schemas.microsoft.com/office/drawing/2014/main" id="{D13B6FF8-CF7C-452D-8FEB-51AA4A97ADC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5AF96F7-C396-4952-99EA-6733002FDF8B}"/>
              </a:ext>
            </a:extLst>
          </p:cNvPr>
          <p:cNvSpPr>
            <a:spLocks noGrp="1"/>
          </p:cNvSpPr>
          <p:nvPr>
            <p:ph type="sldNum" sz="quarter" idx="12"/>
          </p:nvPr>
        </p:nvSpPr>
        <p:spPr/>
        <p:txBody>
          <a:bodyPr/>
          <a:lstStyle/>
          <a:p>
            <a:fld id="{00000000-1234-1234-1234-123412341234}" type="slidenum">
              <a:rPr lang="tr-TR" smtClean="0"/>
              <a:pPr/>
              <a:t>‹#›</a:t>
            </a:fld>
            <a:endParaRPr lang="tr-TR"/>
          </a:p>
        </p:txBody>
      </p:sp>
    </p:spTree>
    <p:extLst>
      <p:ext uri="{BB962C8B-B14F-4D97-AF65-F5344CB8AC3E}">
        <p14:creationId xmlns:p14="http://schemas.microsoft.com/office/powerpoint/2010/main" val="3592805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0513616-80DD-4250-9A08-A49C31D27F7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437540D-978E-4386-B1AD-1BE5AAABC9F9}"/>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4599BF7-F2A8-4643-B95C-2D35D8A8102C}"/>
              </a:ext>
            </a:extLst>
          </p:cNvPr>
          <p:cNvSpPr>
            <a:spLocks noGrp="1"/>
          </p:cNvSpPr>
          <p:nvPr>
            <p:ph type="dt" sz="half" idx="10"/>
          </p:nvPr>
        </p:nvSpPr>
        <p:spPr/>
        <p:txBody>
          <a:bodyPr/>
          <a:lstStyle/>
          <a:p>
            <a:endParaRPr lang="tr-TR"/>
          </a:p>
        </p:txBody>
      </p:sp>
      <p:sp>
        <p:nvSpPr>
          <p:cNvPr id="5" name="Alt Bilgi Yer Tutucusu 4">
            <a:extLst>
              <a:ext uri="{FF2B5EF4-FFF2-40B4-BE49-F238E27FC236}">
                <a16:creationId xmlns:a16="http://schemas.microsoft.com/office/drawing/2014/main" id="{BED40DFD-4A78-40A4-8D2B-AAFCD69822D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8C1E6B6-60C7-4736-BC2B-69A1F85D83C0}"/>
              </a:ext>
            </a:extLst>
          </p:cNvPr>
          <p:cNvSpPr>
            <a:spLocks noGrp="1"/>
          </p:cNvSpPr>
          <p:nvPr>
            <p:ph type="sldNum" sz="quarter" idx="12"/>
          </p:nvPr>
        </p:nvSpPr>
        <p:spPr/>
        <p:txBody>
          <a:bodyPr/>
          <a:lstStyle/>
          <a:p>
            <a:fld id="{00000000-1234-1234-1234-123412341234}" type="slidenum">
              <a:rPr lang="tr-TR" smtClean="0"/>
              <a:pPr/>
              <a:t>‹#›</a:t>
            </a:fld>
            <a:endParaRPr lang="tr-TR"/>
          </a:p>
        </p:txBody>
      </p:sp>
    </p:spTree>
    <p:extLst>
      <p:ext uri="{BB962C8B-B14F-4D97-AF65-F5344CB8AC3E}">
        <p14:creationId xmlns:p14="http://schemas.microsoft.com/office/powerpoint/2010/main" val="1917990985"/>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FF5E619-11F8-48A8-B691-B4CEC31C7629}"/>
              </a:ext>
            </a:extLst>
          </p:cNvPr>
          <p:cNvSpPr>
            <a:spLocks noGrp="1"/>
          </p:cNvSpPr>
          <p:nvPr>
            <p:ph type="title"/>
          </p:nvPr>
        </p:nvSpPr>
        <p:spPr>
          <a:xfrm>
            <a:off x="831850" y="1709739"/>
            <a:ext cx="10515599" cy="2852736"/>
          </a:xfrm>
        </p:spPr>
        <p:txBody>
          <a:bodyPr anchor="b"/>
          <a:lstStyle>
            <a:lvl1pPr>
              <a:defRPr sz="4771"/>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500C856-7D66-4329-B206-1836CFCAE6CF}"/>
              </a:ext>
            </a:extLst>
          </p:cNvPr>
          <p:cNvSpPr>
            <a:spLocks noGrp="1"/>
          </p:cNvSpPr>
          <p:nvPr>
            <p:ph type="body" idx="1"/>
          </p:nvPr>
        </p:nvSpPr>
        <p:spPr>
          <a:xfrm>
            <a:off x="831850" y="4589464"/>
            <a:ext cx="10515599" cy="1500187"/>
          </a:xfrm>
        </p:spPr>
        <p:txBody>
          <a:bodyPr/>
          <a:lstStyle>
            <a:lvl1pPr marL="0" indent="0">
              <a:buNone/>
              <a:defRPr sz="1909">
                <a:solidFill>
                  <a:schemeClr val="tx1">
                    <a:tint val="75000"/>
                  </a:schemeClr>
                </a:solidFill>
              </a:defRPr>
            </a:lvl1pPr>
            <a:lvl2pPr marL="363502" indent="0">
              <a:buNone/>
              <a:defRPr sz="1591">
                <a:solidFill>
                  <a:schemeClr val="tx1">
                    <a:tint val="75000"/>
                  </a:schemeClr>
                </a:solidFill>
              </a:defRPr>
            </a:lvl2pPr>
            <a:lvl3pPr marL="727004" indent="0">
              <a:buNone/>
              <a:defRPr sz="1432">
                <a:solidFill>
                  <a:schemeClr val="tx1">
                    <a:tint val="75000"/>
                  </a:schemeClr>
                </a:solidFill>
              </a:defRPr>
            </a:lvl3pPr>
            <a:lvl4pPr marL="1090506" indent="0">
              <a:buNone/>
              <a:defRPr sz="1271">
                <a:solidFill>
                  <a:schemeClr val="tx1">
                    <a:tint val="75000"/>
                  </a:schemeClr>
                </a:solidFill>
              </a:defRPr>
            </a:lvl4pPr>
            <a:lvl5pPr marL="1454009" indent="0">
              <a:buNone/>
              <a:defRPr sz="1271">
                <a:solidFill>
                  <a:schemeClr val="tx1">
                    <a:tint val="75000"/>
                  </a:schemeClr>
                </a:solidFill>
              </a:defRPr>
            </a:lvl5pPr>
            <a:lvl6pPr marL="1817511" indent="0">
              <a:buNone/>
              <a:defRPr sz="1271">
                <a:solidFill>
                  <a:schemeClr val="tx1">
                    <a:tint val="75000"/>
                  </a:schemeClr>
                </a:solidFill>
              </a:defRPr>
            </a:lvl6pPr>
            <a:lvl7pPr marL="2181013" indent="0">
              <a:buNone/>
              <a:defRPr sz="1271">
                <a:solidFill>
                  <a:schemeClr val="tx1">
                    <a:tint val="75000"/>
                  </a:schemeClr>
                </a:solidFill>
              </a:defRPr>
            </a:lvl7pPr>
            <a:lvl8pPr marL="2544515" indent="0">
              <a:buNone/>
              <a:defRPr sz="1271">
                <a:solidFill>
                  <a:schemeClr val="tx1">
                    <a:tint val="75000"/>
                  </a:schemeClr>
                </a:solidFill>
              </a:defRPr>
            </a:lvl8pPr>
            <a:lvl9pPr marL="2908017" indent="0">
              <a:buNone/>
              <a:defRPr sz="1271">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287E1CB9-A105-4CBA-BBC4-8FACF07CFEBD}"/>
              </a:ext>
            </a:extLst>
          </p:cNvPr>
          <p:cNvSpPr>
            <a:spLocks noGrp="1"/>
          </p:cNvSpPr>
          <p:nvPr>
            <p:ph type="dt" sz="half" idx="10"/>
          </p:nvPr>
        </p:nvSpPr>
        <p:spPr/>
        <p:txBody>
          <a:bodyPr/>
          <a:lstStyle/>
          <a:p>
            <a:endParaRPr lang="tr-TR"/>
          </a:p>
        </p:txBody>
      </p:sp>
      <p:sp>
        <p:nvSpPr>
          <p:cNvPr id="5" name="Alt Bilgi Yer Tutucusu 4">
            <a:extLst>
              <a:ext uri="{FF2B5EF4-FFF2-40B4-BE49-F238E27FC236}">
                <a16:creationId xmlns:a16="http://schemas.microsoft.com/office/drawing/2014/main" id="{63B03B18-DB38-46D8-A06E-E4512B56323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6FFE757-341B-4F9B-83E5-B46C7CDBAD39}"/>
              </a:ext>
            </a:extLst>
          </p:cNvPr>
          <p:cNvSpPr>
            <a:spLocks noGrp="1"/>
          </p:cNvSpPr>
          <p:nvPr>
            <p:ph type="sldNum" sz="quarter" idx="12"/>
          </p:nvPr>
        </p:nvSpPr>
        <p:spPr/>
        <p:txBody>
          <a:bodyPr/>
          <a:lstStyle/>
          <a:p>
            <a:fld id="{00000000-1234-1234-1234-123412341234}" type="slidenum">
              <a:rPr lang="tr-TR" smtClean="0"/>
              <a:pPr/>
              <a:t>‹#›</a:t>
            </a:fld>
            <a:endParaRPr lang="tr-TR"/>
          </a:p>
        </p:txBody>
      </p:sp>
    </p:spTree>
    <p:extLst>
      <p:ext uri="{BB962C8B-B14F-4D97-AF65-F5344CB8AC3E}">
        <p14:creationId xmlns:p14="http://schemas.microsoft.com/office/powerpoint/2010/main" val="201781374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Gündem">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tr-TR"/>
              <a:t>Başlık eklemek için tıklayın</a:t>
            </a:r>
          </a:p>
        </p:txBody>
      </p:sp>
      <p:sp>
        <p:nvSpPr>
          <p:cNvPr id="7" name="İçerik Yer Tutucusu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tr-TR" sz="1600"/>
              <a:t>Metin eklemek için tıklayın</a:t>
            </a:r>
          </a:p>
        </p:txBody>
      </p:sp>
      <p:sp>
        <p:nvSpPr>
          <p:cNvPr id="17" name="Resim Yer Tutucusu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tr-TR"/>
              <a:t>Resim eklemek için simgeye tıklayın</a:t>
            </a:r>
          </a:p>
        </p:txBody>
      </p:sp>
      <p:sp>
        <p:nvSpPr>
          <p:cNvPr id="22" name="Resim Yer Tutucusu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tr-TR"/>
              <a:t>Resim eklemek için simgeye tıklayın</a:t>
            </a:r>
          </a:p>
        </p:txBody>
      </p:sp>
      <p:sp>
        <p:nvSpPr>
          <p:cNvPr id="25" name="Resim Yer Tutucusu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tr-TR"/>
              <a:t>Resim eklemek için simgeye tıklayın</a:t>
            </a:r>
          </a:p>
        </p:txBody>
      </p:sp>
      <p:sp>
        <p:nvSpPr>
          <p:cNvPr id="2" name="Tarih Yer Tutucusu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tr-TR"/>
              <a:t>2 Şubat 20XX, Salı</a:t>
            </a:r>
          </a:p>
        </p:txBody>
      </p:sp>
      <p:sp>
        <p:nvSpPr>
          <p:cNvPr id="3" name="Alt Bilgi Yer Tutucusu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tr-TR"/>
              <a:t>Örnek Alt Bilgi Metni</a:t>
            </a:r>
          </a:p>
        </p:txBody>
      </p:sp>
      <p:sp>
        <p:nvSpPr>
          <p:cNvPr id="4" name="Slayt Numarası Yer Tutucusu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tr-TR" smtClean="0"/>
              <a:t>‹#›</a:t>
            </a:fld>
            <a:endParaRPr lang="tr-TR"/>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grpSp>
        <p:nvGrpSpPr>
          <p:cNvPr id="10" name="Gr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Serbest Biçim: Şekil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927BB41-682E-48BA-8139-1DB210CCEA1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586015B-9A4E-4E44-97D0-EAED44AD1A0C}"/>
              </a:ext>
            </a:extLst>
          </p:cNvPr>
          <p:cNvSpPr>
            <a:spLocks noGrp="1"/>
          </p:cNvSpPr>
          <p:nvPr>
            <p:ph sz="half" idx="1"/>
          </p:nvPr>
        </p:nvSpPr>
        <p:spPr>
          <a:xfrm>
            <a:off x="838201" y="1825625"/>
            <a:ext cx="5181599"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D7E6886-9B73-4437-9B8C-BD1DD1CAE32B}"/>
              </a:ext>
            </a:extLst>
          </p:cNvPr>
          <p:cNvSpPr>
            <a:spLocks noGrp="1"/>
          </p:cNvSpPr>
          <p:nvPr>
            <p:ph sz="half" idx="2"/>
          </p:nvPr>
        </p:nvSpPr>
        <p:spPr>
          <a:xfrm>
            <a:off x="6172201" y="1825625"/>
            <a:ext cx="5181599"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DF58B2BF-8073-4C68-87A4-8C1BFFA6FC46}"/>
              </a:ext>
            </a:extLst>
          </p:cNvPr>
          <p:cNvSpPr>
            <a:spLocks noGrp="1"/>
          </p:cNvSpPr>
          <p:nvPr>
            <p:ph type="dt" sz="half" idx="10"/>
          </p:nvPr>
        </p:nvSpPr>
        <p:spPr/>
        <p:txBody>
          <a:bodyPr/>
          <a:lstStyle/>
          <a:p>
            <a:endParaRPr lang="tr-TR"/>
          </a:p>
        </p:txBody>
      </p:sp>
      <p:sp>
        <p:nvSpPr>
          <p:cNvPr id="6" name="Alt Bilgi Yer Tutucusu 5">
            <a:extLst>
              <a:ext uri="{FF2B5EF4-FFF2-40B4-BE49-F238E27FC236}">
                <a16:creationId xmlns:a16="http://schemas.microsoft.com/office/drawing/2014/main" id="{EB996086-3B78-4E1C-9840-0108F7D7499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0CF4CCE-CCC5-448A-AD16-4AA1BEB329C2}"/>
              </a:ext>
            </a:extLst>
          </p:cNvPr>
          <p:cNvSpPr>
            <a:spLocks noGrp="1"/>
          </p:cNvSpPr>
          <p:nvPr>
            <p:ph type="sldNum" sz="quarter" idx="12"/>
          </p:nvPr>
        </p:nvSpPr>
        <p:spPr/>
        <p:txBody>
          <a:bodyPr/>
          <a:lstStyle/>
          <a:p>
            <a:fld id="{00000000-1234-1234-1234-123412341234}" type="slidenum">
              <a:rPr lang="tr-TR" smtClean="0"/>
              <a:pPr/>
              <a:t>‹#›</a:t>
            </a:fld>
            <a:endParaRPr lang="tr-TR"/>
          </a:p>
        </p:txBody>
      </p:sp>
    </p:spTree>
    <p:extLst>
      <p:ext uri="{BB962C8B-B14F-4D97-AF65-F5344CB8AC3E}">
        <p14:creationId xmlns:p14="http://schemas.microsoft.com/office/powerpoint/2010/main" val="1865153047"/>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8DA8807-25CC-46EA-80F6-85B7C3820EB9}"/>
              </a:ext>
            </a:extLst>
          </p:cNvPr>
          <p:cNvSpPr>
            <a:spLocks noGrp="1"/>
          </p:cNvSpPr>
          <p:nvPr>
            <p:ph type="title"/>
          </p:nvPr>
        </p:nvSpPr>
        <p:spPr>
          <a:xfrm>
            <a:off x="839788" y="365125"/>
            <a:ext cx="10515599"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29BFAEC-E7C0-4BD6-92B8-7492927D9D08}"/>
              </a:ext>
            </a:extLst>
          </p:cNvPr>
          <p:cNvSpPr>
            <a:spLocks noGrp="1"/>
          </p:cNvSpPr>
          <p:nvPr>
            <p:ph type="body" idx="1"/>
          </p:nvPr>
        </p:nvSpPr>
        <p:spPr>
          <a:xfrm>
            <a:off x="839790" y="1681163"/>
            <a:ext cx="5157786" cy="823912"/>
          </a:xfrm>
        </p:spPr>
        <p:txBody>
          <a:bodyPr anchor="b"/>
          <a:lstStyle>
            <a:lvl1pPr marL="0" indent="0">
              <a:buNone/>
              <a:defRPr sz="1909" b="1"/>
            </a:lvl1pPr>
            <a:lvl2pPr marL="363502" indent="0">
              <a:buNone/>
              <a:defRPr sz="1591" b="1"/>
            </a:lvl2pPr>
            <a:lvl3pPr marL="727004" indent="0">
              <a:buNone/>
              <a:defRPr sz="1432" b="1"/>
            </a:lvl3pPr>
            <a:lvl4pPr marL="1090506" indent="0">
              <a:buNone/>
              <a:defRPr sz="1271" b="1"/>
            </a:lvl4pPr>
            <a:lvl5pPr marL="1454009" indent="0">
              <a:buNone/>
              <a:defRPr sz="1271" b="1"/>
            </a:lvl5pPr>
            <a:lvl6pPr marL="1817511" indent="0">
              <a:buNone/>
              <a:defRPr sz="1271" b="1"/>
            </a:lvl6pPr>
            <a:lvl7pPr marL="2181013" indent="0">
              <a:buNone/>
              <a:defRPr sz="1271" b="1"/>
            </a:lvl7pPr>
            <a:lvl8pPr marL="2544515" indent="0">
              <a:buNone/>
              <a:defRPr sz="1271" b="1"/>
            </a:lvl8pPr>
            <a:lvl9pPr marL="2908017" indent="0">
              <a:buNone/>
              <a:defRPr sz="1271" b="1"/>
            </a:lvl9pPr>
          </a:lstStyle>
          <a:p>
            <a:pPr lvl="0"/>
            <a:r>
              <a:rPr lang="tr-TR"/>
              <a:t>Asıl metin stillerini düzenle</a:t>
            </a:r>
          </a:p>
        </p:txBody>
      </p:sp>
      <p:sp>
        <p:nvSpPr>
          <p:cNvPr id="4" name="İçerik Yer Tutucusu 3">
            <a:extLst>
              <a:ext uri="{FF2B5EF4-FFF2-40B4-BE49-F238E27FC236}">
                <a16:creationId xmlns:a16="http://schemas.microsoft.com/office/drawing/2014/main" id="{936304A1-17F3-44C9-A791-FAC7D5588C39}"/>
              </a:ext>
            </a:extLst>
          </p:cNvPr>
          <p:cNvSpPr>
            <a:spLocks noGrp="1"/>
          </p:cNvSpPr>
          <p:nvPr>
            <p:ph sz="half" idx="2"/>
          </p:nvPr>
        </p:nvSpPr>
        <p:spPr>
          <a:xfrm>
            <a:off x="839790" y="2505076"/>
            <a:ext cx="5157786"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ACAD17B-2653-49F0-AAF0-BD41ED2A28ED}"/>
              </a:ext>
            </a:extLst>
          </p:cNvPr>
          <p:cNvSpPr>
            <a:spLocks noGrp="1"/>
          </p:cNvSpPr>
          <p:nvPr>
            <p:ph type="body" sz="quarter" idx="3"/>
          </p:nvPr>
        </p:nvSpPr>
        <p:spPr>
          <a:xfrm>
            <a:off x="6172200" y="1681163"/>
            <a:ext cx="5183189" cy="823912"/>
          </a:xfrm>
        </p:spPr>
        <p:txBody>
          <a:bodyPr anchor="b"/>
          <a:lstStyle>
            <a:lvl1pPr marL="0" indent="0">
              <a:buNone/>
              <a:defRPr sz="1909" b="1"/>
            </a:lvl1pPr>
            <a:lvl2pPr marL="363502" indent="0">
              <a:buNone/>
              <a:defRPr sz="1591" b="1"/>
            </a:lvl2pPr>
            <a:lvl3pPr marL="727004" indent="0">
              <a:buNone/>
              <a:defRPr sz="1432" b="1"/>
            </a:lvl3pPr>
            <a:lvl4pPr marL="1090506" indent="0">
              <a:buNone/>
              <a:defRPr sz="1271" b="1"/>
            </a:lvl4pPr>
            <a:lvl5pPr marL="1454009" indent="0">
              <a:buNone/>
              <a:defRPr sz="1271" b="1"/>
            </a:lvl5pPr>
            <a:lvl6pPr marL="1817511" indent="0">
              <a:buNone/>
              <a:defRPr sz="1271" b="1"/>
            </a:lvl6pPr>
            <a:lvl7pPr marL="2181013" indent="0">
              <a:buNone/>
              <a:defRPr sz="1271" b="1"/>
            </a:lvl7pPr>
            <a:lvl8pPr marL="2544515" indent="0">
              <a:buNone/>
              <a:defRPr sz="1271" b="1"/>
            </a:lvl8pPr>
            <a:lvl9pPr marL="2908017" indent="0">
              <a:buNone/>
              <a:defRPr sz="1271" b="1"/>
            </a:lvl9pPr>
          </a:lstStyle>
          <a:p>
            <a:pPr lvl="0"/>
            <a:r>
              <a:rPr lang="tr-TR"/>
              <a:t>Asıl metin stillerini düzenle</a:t>
            </a:r>
          </a:p>
        </p:txBody>
      </p:sp>
      <p:sp>
        <p:nvSpPr>
          <p:cNvPr id="6" name="İçerik Yer Tutucusu 5">
            <a:extLst>
              <a:ext uri="{FF2B5EF4-FFF2-40B4-BE49-F238E27FC236}">
                <a16:creationId xmlns:a16="http://schemas.microsoft.com/office/drawing/2014/main" id="{AD807F40-4F30-4CDF-8B77-FC1785DEDCC0}"/>
              </a:ext>
            </a:extLst>
          </p:cNvPr>
          <p:cNvSpPr>
            <a:spLocks noGrp="1"/>
          </p:cNvSpPr>
          <p:nvPr>
            <p:ph sz="quarter" idx="4"/>
          </p:nvPr>
        </p:nvSpPr>
        <p:spPr>
          <a:xfrm>
            <a:off x="6172200" y="2505076"/>
            <a:ext cx="5183189"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C0832B0-A316-4051-9590-0BC48743DA54}"/>
              </a:ext>
            </a:extLst>
          </p:cNvPr>
          <p:cNvSpPr>
            <a:spLocks noGrp="1"/>
          </p:cNvSpPr>
          <p:nvPr>
            <p:ph type="dt" sz="half" idx="10"/>
          </p:nvPr>
        </p:nvSpPr>
        <p:spPr/>
        <p:txBody>
          <a:bodyPr/>
          <a:lstStyle/>
          <a:p>
            <a:endParaRPr lang="tr-TR"/>
          </a:p>
        </p:txBody>
      </p:sp>
      <p:sp>
        <p:nvSpPr>
          <p:cNvPr id="8" name="Alt Bilgi Yer Tutucusu 7">
            <a:extLst>
              <a:ext uri="{FF2B5EF4-FFF2-40B4-BE49-F238E27FC236}">
                <a16:creationId xmlns:a16="http://schemas.microsoft.com/office/drawing/2014/main" id="{897E8142-64F6-44CA-B4A2-74DC78061B5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628BD1C8-820A-4C03-834F-F5E3B0A08CFE}"/>
              </a:ext>
            </a:extLst>
          </p:cNvPr>
          <p:cNvSpPr>
            <a:spLocks noGrp="1"/>
          </p:cNvSpPr>
          <p:nvPr>
            <p:ph type="sldNum" sz="quarter" idx="12"/>
          </p:nvPr>
        </p:nvSpPr>
        <p:spPr/>
        <p:txBody>
          <a:bodyPr/>
          <a:lstStyle/>
          <a:p>
            <a:fld id="{00000000-1234-1234-1234-123412341234}" type="slidenum">
              <a:rPr lang="tr-TR" smtClean="0"/>
              <a:pPr/>
              <a:t>‹#›</a:t>
            </a:fld>
            <a:endParaRPr lang="tr-TR"/>
          </a:p>
        </p:txBody>
      </p:sp>
    </p:spTree>
    <p:extLst>
      <p:ext uri="{BB962C8B-B14F-4D97-AF65-F5344CB8AC3E}">
        <p14:creationId xmlns:p14="http://schemas.microsoft.com/office/powerpoint/2010/main" val="69229289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8BFF3AB-6456-46EE-A526-2C3C0389116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D594F54-4804-4D6C-BF8E-623E55918B71}"/>
              </a:ext>
            </a:extLst>
          </p:cNvPr>
          <p:cNvSpPr>
            <a:spLocks noGrp="1"/>
          </p:cNvSpPr>
          <p:nvPr>
            <p:ph type="dt" sz="half" idx="10"/>
          </p:nvPr>
        </p:nvSpPr>
        <p:spPr/>
        <p:txBody>
          <a:bodyPr/>
          <a:lstStyle/>
          <a:p>
            <a:endParaRPr lang="tr-TR"/>
          </a:p>
        </p:txBody>
      </p:sp>
      <p:sp>
        <p:nvSpPr>
          <p:cNvPr id="4" name="Alt Bilgi Yer Tutucusu 3">
            <a:extLst>
              <a:ext uri="{FF2B5EF4-FFF2-40B4-BE49-F238E27FC236}">
                <a16:creationId xmlns:a16="http://schemas.microsoft.com/office/drawing/2014/main" id="{0ACD55C8-3BCA-47A2-BA7F-F35AA30897C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29F81DE-759B-441D-BF7A-45057DC5CD94}"/>
              </a:ext>
            </a:extLst>
          </p:cNvPr>
          <p:cNvSpPr>
            <a:spLocks noGrp="1"/>
          </p:cNvSpPr>
          <p:nvPr>
            <p:ph type="sldNum" sz="quarter" idx="12"/>
          </p:nvPr>
        </p:nvSpPr>
        <p:spPr/>
        <p:txBody>
          <a:bodyPr/>
          <a:lstStyle/>
          <a:p>
            <a:fld id="{00000000-1234-1234-1234-123412341234}" type="slidenum">
              <a:rPr lang="tr-TR" smtClean="0"/>
              <a:pPr/>
              <a:t>‹#›</a:t>
            </a:fld>
            <a:endParaRPr lang="tr-TR"/>
          </a:p>
        </p:txBody>
      </p:sp>
    </p:spTree>
    <p:extLst>
      <p:ext uri="{BB962C8B-B14F-4D97-AF65-F5344CB8AC3E}">
        <p14:creationId xmlns:p14="http://schemas.microsoft.com/office/powerpoint/2010/main" val="2750874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1C5C172-EA37-483D-9180-10EC00249446}"/>
              </a:ext>
            </a:extLst>
          </p:cNvPr>
          <p:cNvSpPr>
            <a:spLocks noGrp="1"/>
          </p:cNvSpPr>
          <p:nvPr>
            <p:ph type="dt" sz="half" idx="10"/>
          </p:nvPr>
        </p:nvSpPr>
        <p:spPr/>
        <p:txBody>
          <a:bodyPr/>
          <a:lstStyle/>
          <a:p>
            <a:endParaRPr lang="tr-TR"/>
          </a:p>
        </p:txBody>
      </p:sp>
      <p:sp>
        <p:nvSpPr>
          <p:cNvPr id="3" name="Alt Bilgi Yer Tutucusu 2">
            <a:extLst>
              <a:ext uri="{FF2B5EF4-FFF2-40B4-BE49-F238E27FC236}">
                <a16:creationId xmlns:a16="http://schemas.microsoft.com/office/drawing/2014/main" id="{87147A62-4A05-4B5C-8A18-76D8B774EFA0}"/>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82747DC8-0343-4A07-9C8F-0581D6CD8DF6}"/>
              </a:ext>
            </a:extLst>
          </p:cNvPr>
          <p:cNvSpPr>
            <a:spLocks noGrp="1"/>
          </p:cNvSpPr>
          <p:nvPr>
            <p:ph type="sldNum" sz="quarter" idx="12"/>
          </p:nvPr>
        </p:nvSpPr>
        <p:spPr/>
        <p:txBody>
          <a:bodyPr/>
          <a:lstStyle/>
          <a:p>
            <a:fld id="{00000000-1234-1234-1234-123412341234}" type="slidenum">
              <a:rPr lang="tr-TR" smtClean="0"/>
              <a:pPr/>
              <a:t>‹#›</a:t>
            </a:fld>
            <a:endParaRPr lang="tr-TR"/>
          </a:p>
        </p:txBody>
      </p:sp>
    </p:spTree>
    <p:extLst>
      <p:ext uri="{BB962C8B-B14F-4D97-AF65-F5344CB8AC3E}">
        <p14:creationId xmlns:p14="http://schemas.microsoft.com/office/powerpoint/2010/main" val="913205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8AB9AD7-E06C-48E4-AA6A-BF1138D2DD48}"/>
              </a:ext>
            </a:extLst>
          </p:cNvPr>
          <p:cNvSpPr>
            <a:spLocks noGrp="1"/>
          </p:cNvSpPr>
          <p:nvPr>
            <p:ph type="title"/>
          </p:nvPr>
        </p:nvSpPr>
        <p:spPr>
          <a:xfrm>
            <a:off x="839789" y="457201"/>
            <a:ext cx="3932237" cy="1600201"/>
          </a:xfrm>
        </p:spPr>
        <p:txBody>
          <a:bodyPr anchor="b"/>
          <a:lstStyle>
            <a:lvl1pPr>
              <a:defRPr sz="2544"/>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C08DD54-207C-4665-B3C1-CECBAE603D21}"/>
              </a:ext>
            </a:extLst>
          </p:cNvPr>
          <p:cNvSpPr>
            <a:spLocks noGrp="1"/>
          </p:cNvSpPr>
          <p:nvPr>
            <p:ph idx="1"/>
          </p:nvPr>
        </p:nvSpPr>
        <p:spPr>
          <a:xfrm>
            <a:off x="5183190" y="987426"/>
            <a:ext cx="6172200" cy="4873625"/>
          </a:xfrm>
        </p:spPr>
        <p:txBody>
          <a:bodyPr/>
          <a:lstStyle>
            <a:lvl1pPr>
              <a:defRPr sz="2544"/>
            </a:lvl1pPr>
            <a:lvl2pPr>
              <a:defRPr sz="2226"/>
            </a:lvl2pPr>
            <a:lvl3pPr>
              <a:defRPr sz="1909"/>
            </a:lvl3pPr>
            <a:lvl4pPr>
              <a:defRPr sz="1591"/>
            </a:lvl4pPr>
            <a:lvl5pPr>
              <a:defRPr sz="1591"/>
            </a:lvl5pPr>
            <a:lvl6pPr>
              <a:defRPr sz="1591"/>
            </a:lvl6pPr>
            <a:lvl7pPr>
              <a:defRPr sz="1591"/>
            </a:lvl7pPr>
            <a:lvl8pPr>
              <a:defRPr sz="1591"/>
            </a:lvl8pPr>
            <a:lvl9pPr>
              <a:defRPr sz="1591"/>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FD0FDF4-C460-42DD-9018-ED24DF3B7BE2}"/>
              </a:ext>
            </a:extLst>
          </p:cNvPr>
          <p:cNvSpPr>
            <a:spLocks noGrp="1"/>
          </p:cNvSpPr>
          <p:nvPr>
            <p:ph type="body" sz="half" idx="2"/>
          </p:nvPr>
        </p:nvSpPr>
        <p:spPr>
          <a:xfrm>
            <a:off x="839789" y="2057400"/>
            <a:ext cx="3932237" cy="3811589"/>
          </a:xfrm>
        </p:spPr>
        <p:txBody>
          <a:bodyPr/>
          <a:lstStyle>
            <a:lvl1pPr marL="0" indent="0">
              <a:buNone/>
              <a:defRPr sz="1271"/>
            </a:lvl1pPr>
            <a:lvl2pPr marL="363502" indent="0">
              <a:buNone/>
              <a:defRPr sz="1113"/>
            </a:lvl2pPr>
            <a:lvl3pPr marL="727004" indent="0">
              <a:buNone/>
              <a:defRPr sz="954"/>
            </a:lvl3pPr>
            <a:lvl4pPr marL="1090506" indent="0">
              <a:buNone/>
              <a:defRPr sz="795"/>
            </a:lvl4pPr>
            <a:lvl5pPr marL="1454009" indent="0">
              <a:buNone/>
              <a:defRPr sz="795"/>
            </a:lvl5pPr>
            <a:lvl6pPr marL="1817511" indent="0">
              <a:buNone/>
              <a:defRPr sz="795"/>
            </a:lvl6pPr>
            <a:lvl7pPr marL="2181013" indent="0">
              <a:buNone/>
              <a:defRPr sz="795"/>
            </a:lvl7pPr>
            <a:lvl8pPr marL="2544515" indent="0">
              <a:buNone/>
              <a:defRPr sz="795"/>
            </a:lvl8pPr>
            <a:lvl9pPr marL="2908017" indent="0">
              <a:buNone/>
              <a:defRPr sz="795"/>
            </a:lvl9pPr>
          </a:lstStyle>
          <a:p>
            <a:pPr lvl="0"/>
            <a:r>
              <a:rPr lang="tr-TR"/>
              <a:t>Asıl metin stillerini düzenle</a:t>
            </a:r>
          </a:p>
        </p:txBody>
      </p:sp>
      <p:sp>
        <p:nvSpPr>
          <p:cNvPr id="5" name="Veri Yer Tutucusu 4">
            <a:extLst>
              <a:ext uri="{FF2B5EF4-FFF2-40B4-BE49-F238E27FC236}">
                <a16:creationId xmlns:a16="http://schemas.microsoft.com/office/drawing/2014/main" id="{99A410C8-AE26-41BA-8037-F3B450F941BA}"/>
              </a:ext>
            </a:extLst>
          </p:cNvPr>
          <p:cNvSpPr>
            <a:spLocks noGrp="1"/>
          </p:cNvSpPr>
          <p:nvPr>
            <p:ph type="dt" sz="half" idx="10"/>
          </p:nvPr>
        </p:nvSpPr>
        <p:spPr/>
        <p:txBody>
          <a:bodyPr/>
          <a:lstStyle/>
          <a:p>
            <a:endParaRPr lang="tr-TR"/>
          </a:p>
        </p:txBody>
      </p:sp>
      <p:sp>
        <p:nvSpPr>
          <p:cNvPr id="6" name="Alt Bilgi Yer Tutucusu 5">
            <a:extLst>
              <a:ext uri="{FF2B5EF4-FFF2-40B4-BE49-F238E27FC236}">
                <a16:creationId xmlns:a16="http://schemas.microsoft.com/office/drawing/2014/main" id="{1B3B3830-8AA7-4A85-96F8-062465DFD32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808F38A-B7D2-4612-8C9D-EA2FAD7AE1BF}"/>
              </a:ext>
            </a:extLst>
          </p:cNvPr>
          <p:cNvSpPr>
            <a:spLocks noGrp="1"/>
          </p:cNvSpPr>
          <p:nvPr>
            <p:ph type="sldNum" sz="quarter" idx="12"/>
          </p:nvPr>
        </p:nvSpPr>
        <p:spPr/>
        <p:txBody>
          <a:bodyPr/>
          <a:lstStyle/>
          <a:p>
            <a:fld id="{00000000-1234-1234-1234-123412341234}" type="slidenum">
              <a:rPr lang="tr-TR" smtClean="0"/>
              <a:pPr/>
              <a:t>‹#›</a:t>
            </a:fld>
            <a:endParaRPr lang="tr-TR"/>
          </a:p>
        </p:txBody>
      </p:sp>
    </p:spTree>
    <p:extLst>
      <p:ext uri="{BB962C8B-B14F-4D97-AF65-F5344CB8AC3E}">
        <p14:creationId xmlns:p14="http://schemas.microsoft.com/office/powerpoint/2010/main" val="1186141271"/>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063017F-3312-4DFF-95BD-D217616069FC}"/>
              </a:ext>
            </a:extLst>
          </p:cNvPr>
          <p:cNvSpPr>
            <a:spLocks noGrp="1"/>
          </p:cNvSpPr>
          <p:nvPr>
            <p:ph type="title"/>
          </p:nvPr>
        </p:nvSpPr>
        <p:spPr>
          <a:xfrm>
            <a:off x="839789" y="457201"/>
            <a:ext cx="3932237" cy="1600201"/>
          </a:xfrm>
        </p:spPr>
        <p:txBody>
          <a:bodyPr anchor="b"/>
          <a:lstStyle>
            <a:lvl1pPr>
              <a:defRPr sz="2544"/>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B82C867-70BF-4A8D-BEBE-6CE0EF6FBDDD}"/>
              </a:ext>
            </a:extLst>
          </p:cNvPr>
          <p:cNvSpPr>
            <a:spLocks noGrp="1"/>
          </p:cNvSpPr>
          <p:nvPr>
            <p:ph type="pic" idx="1"/>
          </p:nvPr>
        </p:nvSpPr>
        <p:spPr>
          <a:xfrm>
            <a:off x="5183190" y="987426"/>
            <a:ext cx="6172200" cy="4873625"/>
          </a:xfrm>
        </p:spPr>
        <p:txBody>
          <a:bodyPr/>
          <a:lstStyle>
            <a:lvl1pPr marL="0" indent="0">
              <a:buNone/>
              <a:defRPr sz="2544"/>
            </a:lvl1pPr>
            <a:lvl2pPr marL="363502" indent="0">
              <a:buNone/>
              <a:defRPr sz="2226"/>
            </a:lvl2pPr>
            <a:lvl3pPr marL="727004" indent="0">
              <a:buNone/>
              <a:defRPr sz="1909"/>
            </a:lvl3pPr>
            <a:lvl4pPr marL="1090506" indent="0">
              <a:buNone/>
              <a:defRPr sz="1591"/>
            </a:lvl4pPr>
            <a:lvl5pPr marL="1454009" indent="0">
              <a:buNone/>
              <a:defRPr sz="1591"/>
            </a:lvl5pPr>
            <a:lvl6pPr marL="1817511" indent="0">
              <a:buNone/>
              <a:defRPr sz="1591"/>
            </a:lvl6pPr>
            <a:lvl7pPr marL="2181013" indent="0">
              <a:buNone/>
              <a:defRPr sz="1591"/>
            </a:lvl7pPr>
            <a:lvl8pPr marL="2544515" indent="0">
              <a:buNone/>
              <a:defRPr sz="1591"/>
            </a:lvl8pPr>
            <a:lvl9pPr marL="2908017" indent="0">
              <a:buNone/>
              <a:defRPr sz="1591"/>
            </a:lvl9pPr>
          </a:lstStyle>
          <a:p>
            <a:endParaRPr lang="tr-TR"/>
          </a:p>
        </p:txBody>
      </p:sp>
      <p:sp>
        <p:nvSpPr>
          <p:cNvPr id="4" name="Metin Yer Tutucusu 3">
            <a:extLst>
              <a:ext uri="{FF2B5EF4-FFF2-40B4-BE49-F238E27FC236}">
                <a16:creationId xmlns:a16="http://schemas.microsoft.com/office/drawing/2014/main" id="{43A93321-A65D-4CD5-AA2D-604719D601BB}"/>
              </a:ext>
            </a:extLst>
          </p:cNvPr>
          <p:cNvSpPr>
            <a:spLocks noGrp="1"/>
          </p:cNvSpPr>
          <p:nvPr>
            <p:ph type="body" sz="half" idx="2"/>
          </p:nvPr>
        </p:nvSpPr>
        <p:spPr>
          <a:xfrm>
            <a:off x="839789" y="2057400"/>
            <a:ext cx="3932237" cy="3811589"/>
          </a:xfrm>
        </p:spPr>
        <p:txBody>
          <a:bodyPr/>
          <a:lstStyle>
            <a:lvl1pPr marL="0" indent="0">
              <a:buNone/>
              <a:defRPr sz="1271"/>
            </a:lvl1pPr>
            <a:lvl2pPr marL="363502" indent="0">
              <a:buNone/>
              <a:defRPr sz="1113"/>
            </a:lvl2pPr>
            <a:lvl3pPr marL="727004" indent="0">
              <a:buNone/>
              <a:defRPr sz="954"/>
            </a:lvl3pPr>
            <a:lvl4pPr marL="1090506" indent="0">
              <a:buNone/>
              <a:defRPr sz="795"/>
            </a:lvl4pPr>
            <a:lvl5pPr marL="1454009" indent="0">
              <a:buNone/>
              <a:defRPr sz="795"/>
            </a:lvl5pPr>
            <a:lvl6pPr marL="1817511" indent="0">
              <a:buNone/>
              <a:defRPr sz="795"/>
            </a:lvl6pPr>
            <a:lvl7pPr marL="2181013" indent="0">
              <a:buNone/>
              <a:defRPr sz="795"/>
            </a:lvl7pPr>
            <a:lvl8pPr marL="2544515" indent="0">
              <a:buNone/>
              <a:defRPr sz="795"/>
            </a:lvl8pPr>
            <a:lvl9pPr marL="2908017" indent="0">
              <a:buNone/>
              <a:defRPr sz="795"/>
            </a:lvl9pPr>
          </a:lstStyle>
          <a:p>
            <a:pPr lvl="0"/>
            <a:r>
              <a:rPr lang="tr-TR"/>
              <a:t>Asıl metin stillerini düzenle</a:t>
            </a:r>
          </a:p>
        </p:txBody>
      </p:sp>
      <p:sp>
        <p:nvSpPr>
          <p:cNvPr id="5" name="Veri Yer Tutucusu 4">
            <a:extLst>
              <a:ext uri="{FF2B5EF4-FFF2-40B4-BE49-F238E27FC236}">
                <a16:creationId xmlns:a16="http://schemas.microsoft.com/office/drawing/2014/main" id="{9B6EE762-8728-42E4-9B75-7418E191E951}"/>
              </a:ext>
            </a:extLst>
          </p:cNvPr>
          <p:cNvSpPr>
            <a:spLocks noGrp="1"/>
          </p:cNvSpPr>
          <p:nvPr>
            <p:ph type="dt" sz="half" idx="10"/>
          </p:nvPr>
        </p:nvSpPr>
        <p:spPr/>
        <p:txBody>
          <a:bodyPr/>
          <a:lstStyle/>
          <a:p>
            <a:endParaRPr lang="tr-TR"/>
          </a:p>
        </p:txBody>
      </p:sp>
      <p:sp>
        <p:nvSpPr>
          <p:cNvPr id="6" name="Alt Bilgi Yer Tutucusu 5">
            <a:extLst>
              <a:ext uri="{FF2B5EF4-FFF2-40B4-BE49-F238E27FC236}">
                <a16:creationId xmlns:a16="http://schemas.microsoft.com/office/drawing/2014/main" id="{4BF7DB28-00AF-4C4F-9826-C8FB00ED7C1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1AB61F0-D91F-4C25-9E48-18FEED65BAE1}"/>
              </a:ext>
            </a:extLst>
          </p:cNvPr>
          <p:cNvSpPr>
            <a:spLocks noGrp="1"/>
          </p:cNvSpPr>
          <p:nvPr>
            <p:ph type="sldNum" sz="quarter" idx="12"/>
          </p:nvPr>
        </p:nvSpPr>
        <p:spPr/>
        <p:txBody>
          <a:bodyPr/>
          <a:lstStyle/>
          <a:p>
            <a:fld id="{00000000-1234-1234-1234-123412341234}" type="slidenum">
              <a:rPr lang="tr-TR" smtClean="0"/>
              <a:pPr/>
              <a:t>‹#›</a:t>
            </a:fld>
            <a:endParaRPr lang="tr-TR"/>
          </a:p>
        </p:txBody>
      </p:sp>
    </p:spTree>
    <p:extLst>
      <p:ext uri="{BB962C8B-B14F-4D97-AF65-F5344CB8AC3E}">
        <p14:creationId xmlns:p14="http://schemas.microsoft.com/office/powerpoint/2010/main" val="2311755645"/>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AE61F6-926E-402A-938A-26C7A15C930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CACC4AF-07BB-41D7-8DA8-7D7353F0EF66}"/>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2211B18-7AC9-4464-B130-3F406D536234}"/>
              </a:ext>
            </a:extLst>
          </p:cNvPr>
          <p:cNvSpPr>
            <a:spLocks noGrp="1"/>
          </p:cNvSpPr>
          <p:nvPr>
            <p:ph type="dt" sz="half" idx="10"/>
          </p:nvPr>
        </p:nvSpPr>
        <p:spPr/>
        <p:txBody>
          <a:bodyPr/>
          <a:lstStyle/>
          <a:p>
            <a:endParaRPr lang="tr-TR"/>
          </a:p>
        </p:txBody>
      </p:sp>
      <p:sp>
        <p:nvSpPr>
          <p:cNvPr id="5" name="Alt Bilgi Yer Tutucusu 4">
            <a:extLst>
              <a:ext uri="{FF2B5EF4-FFF2-40B4-BE49-F238E27FC236}">
                <a16:creationId xmlns:a16="http://schemas.microsoft.com/office/drawing/2014/main" id="{20188603-1133-49BE-A386-128281BFD7E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F20690B-8F6A-40BF-BE35-4840E80C0B69}"/>
              </a:ext>
            </a:extLst>
          </p:cNvPr>
          <p:cNvSpPr>
            <a:spLocks noGrp="1"/>
          </p:cNvSpPr>
          <p:nvPr>
            <p:ph type="sldNum" sz="quarter" idx="12"/>
          </p:nvPr>
        </p:nvSpPr>
        <p:spPr/>
        <p:txBody>
          <a:bodyPr/>
          <a:lstStyle/>
          <a:p>
            <a:fld id="{00000000-1234-1234-1234-123412341234}" type="slidenum">
              <a:rPr lang="tr-TR" smtClean="0"/>
              <a:pPr/>
              <a:t>‹#›</a:t>
            </a:fld>
            <a:endParaRPr lang="tr-TR"/>
          </a:p>
        </p:txBody>
      </p:sp>
    </p:spTree>
    <p:extLst>
      <p:ext uri="{BB962C8B-B14F-4D97-AF65-F5344CB8AC3E}">
        <p14:creationId xmlns:p14="http://schemas.microsoft.com/office/powerpoint/2010/main" val="1194625818"/>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CF08D7B-6B37-41CD-BF1F-3847EA718218}"/>
              </a:ext>
            </a:extLst>
          </p:cNvPr>
          <p:cNvSpPr>
            <a:spLocks noGrp="1"/>
          </p:cNvSpPr>
          <p:nvPr>
            <p:ph type="title" orient="vert"/>
          </p:nvPr>
        </p:nvSpPr>
        <p:spPr>
          <a:xfrm>
            <a:off x="8724900" y="365125"/>
            <a:ext cx="2628901"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BC74875-96CC-4A6A-BE07-53C005FA6932}"/>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A8955E6-01A3-407E-BA04-5CE9AE5D61E5}"/>
              </a:ext>
            </a:extLst>
          </p:cNvPr>
          <p:cNvSpPr>
            <a:spLocks noGrp="1"/>
          </p:cNvSpPr>
          <p:nvPr>
            <p:ph type="dt" sz="half" idx="10"/>
          </p:nvPr>
        </p:nvSpPr>
        <p:spPr/>
        <p:txBody>
          <a:bodyPr/>
          <a:lstStyle/>
          <a:p>
            <a:endParaRPr lang="tr-TR"/>
          </a:p>
        </p:txBody>
      </p:sp>
      <p:sp>
        <p:nvSpPr>
          <p:cNvPr id="5" name="Alt Bilgi Yer Tutucusu 4">
            <a:extLst>
              <a:ext uri="{FF2B5EF4-FFF2-40B4-BE49-F238E27FC236}">
                <a16:creationId xmlns:a16="http://schemas.microsoft.com/office/drawing/2014/main" id="{8AA78B7C-3114-450E-A6E6-E51CF9472E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1B063CA-2C0A-4898-8E94-EFA587311DA5}"/>
              </a:ext>
            </a:extLst>
          </p:cNvPr>
          <p:cNvSpPr>
            <a:spLocks noGrp="1"/>
          </p:cNvSpPr>
          <p:nvPr>
            <p:ph type="sldNum" sz="quarter" idx="12"/>
          </p:nvPr>
        </p:nvSpPr>
        <p:spPr/>
        <p:txBody>
          <a:bodyPr/>
          <a:lstStyle/>
          <a:p>
            <a:fld id="{00000000-1234-1234-1234-123412341234}" type="slidenum">
              <a:rPr lang="tr-TR" smtClean="0"/>
              <a:pPr/>
              <a:t>‹#›</a:t>
            </a:fld>
            <a:endParaRPr lang="tr-TR"/>
          </a:p>
        </p:txBody>
      </p:sp>
    </p:spTree>
    <p:extLst>
      <p:ext uri="{BB962C8B-B14F-4D97-AF65-F5344CB8AC3E}">
        <p14:creationId xmlns:p14="http://schemas.microsoft.com/office/powerpoint/2010/main" val="61576383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Giriş">
    <p:spTree>
      <p:nvGrpSpPr>
        <p:cNvPr id="1" name=""/>
        <p:cNvGrpSpPr/>
        <p:nvPr/>
      </p:nvGrpSpPr>
      <p:grpSpPr>
        <a:xfrm>
          <a:off x="0" y="0"/>
          <a:ext cx="0" cy="0"/>
          <a:chOff x="0" y="0"/>
          <a:chExt cx="0" cy="0"/>
        </a:xfrm>
      </p:grpSpPr>
      <p:sp>
        <p:nvSpPr>
          <p:cNvPr id="9" name="Başlık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tr-TR"/>
              <a:t>Asıl başlık stilini düzenlemek için tıklayın</a:t>
            </a:r>
            <a:endParaRPr lang="tr-TR" dirty="0"/>
          </a:p>
        </p:txBody>
      </p:sp>
      <p:sp>
        <p:nvSpPr>
          <p:cNvPr id="12" name="Resim Yer Tutucusu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tr-TR"/>
              <a:t>Resim eklemek için simgeye tıklayın</a:t>
            </a:r>
          </a:p>
        </p:txBody>
      </p:sp>
      <p:sp>
        <p:nvSpPr>
          <p:cNvPr id="18" name="Resim Yer Tutucusu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tr-TR"/>
              <a:t>Resim eklemek için simgeye tıklayın</a:t>
            </a:r>
          </a:p>
        </p:txBody>
      </p:sp>
      <p:sp>
        <p:nvSpPr>
          <p:cNvPr id="19" name="Resim Yer Tutucusu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tr-TR"/>
              <a:t>Resim eklemek için simgeye tıklayın</a:t>
            </a:r>
          </a:p>
        </p:txBody>
      </p:sp>
      <p:sp>
        <p:nvSpPr>
          <p:cNvPr id="20" name="Resim Yer Tutucusu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tr-TR"/>
              <a:t>Resim eklemek için simgeye tıklayın</a:t>
            </a:r>
          </a:p>
        </p:txBody>
      </p:sp>
      <p:sp>
        <p:nvSpPr>
          <p:cNvPr id="2" name="Tarih Yer Tutucusu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tr-TR"/>
              <a:t>2 Şubat 20XX, Salı</a:t>
            </a:r>
          </a:p>
        </p:txBody>
      </p:sp>
      <p:sp>
        <p:nvSpPr>
          <p:cNvPr id="3" name="Alt Bilgi Yer Tutucusu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tr-TR"/>
              <a:t>Örnek Alt Bilgi Metni</a:t>
            </a:r>
          </a:p>
        </p:txBody>
      </p:sp>
      <p:sp>
        <p:nvSpPr>
          <p:cNvPr id="4" name="Slayt Numarası Yer Tutucusu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tr-TR" smtClean="0"/>
              <a:t>‹#›</a:t>
            </a:fld>
            <a:endParaRPr lang="tr-TR"/>
          </a:p>
        </p:txBody>
      </p:sp>
      <p:sp>
        <p:nvSpPr>
          <p:cNvPr id="11" name="İçerik Yer Tutucusu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tr-TR"/>
              <a:t>Asıl metin stillerini düzenlemek için tıklayın</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ölüm sonu">
    <p:spTree>
      <p:nvGrpSpPr>
        <p:cNvPr id="1" name=""/>
        <p:cNvGrpSpPr/>
        <p:nvPr/>
      </p:nvGrpSpPr>
      <p:grpSpPr>
        <a:xfrm>
          <a:off x="0" y="0"/>
          <a:ext cx="0" cy="0"/>
          <a:chOff x="0" y="0"/>
          <a:chExt cx="0" cy="0"/>
        </a:xfrm>
      </p:grpSpPr>
      <p:sp>
        <p:nvSpPr>
          <p:cNvPr id="8" name="Resim Yer Tutucusu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tr-TR"/>
              <a:t>Resim eklemek için simgeye tıklayın</a:t>
            </a:r>
          </a:p>
        </p:txBody>
      </p:sp>
      <p:sp>
        <p:nvSpPr>
          <p:cNvPr id="4" name="Tarih Yer Tutucusu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tr-TR"/>
              <a:t>2 Şubat 20XX, Salı</a:t>
            </a:r>
          </a:p>
        </p:txBody>
      </p:sp>
      <p:sp>
        <p:nvSpPr>
          <p:cNvPr id="5" name="Alt Bilgi Yer Tutucusu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tr-TR"/>
              <a:t>Örnek Alt Bilgi Metni</a:t>
            </a:r>
          </a:p>
        </p:txBody>
      </p:sp>
      <p:sp>
        <p:nvSpPr>
          <p:cNvPr id="6" name="Slayt Numarası Yer Tutucusu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tr-TR" smtClean="0"/>
              <a:t>‹#›</a:t>
            </a:fld>
            <a:endParaRPr lang="tr-TR"/>
          </a:p>
        </p:txBody>
      </p:sp>
      <p:sp>
        <p:nvSpPr>
          <p:cNvPr id="13" name="Dikdörtgen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14" name="Dikdörtgen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15" name="Başlık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tr-TR"/>
              <a:t>Asıl başlık stilini düzenlemek için tıklayın</a:t>
            </a:r>
            <a:endParaRPr lang="tr-TR" dirty="0"/>
          </a:p>
        </p:txBody>
      </p:sp>
      <p:sp>
        <p:nvSpPr>
          <p:cNvPr id="16" name="Alt Başlık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tr-TR">
                <a:solidFill>
                  <a:schemeClr val="tx1">
                    <a:alpha val="60000"/>
                  </a:schemeClr>
                </a:solidFill>
              </a:rPr>
              <a:t>Asıl alt başlık stilini düzenlemek için tıklayın</a:t>
            </a:r>
            <a:endParaRPr lang="tr-TR"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ölüm sonu">
    <p:spTree>
      <p:nvGrpSpPr>
        <p:cNvPr id="1" name=""/>
        <p:cNvGrpSpPr/>
        <p:nvPr/>
      </p:nvGrpSpPr>
      <p:grpSpPr>
        <a:xfrm>
          <a:off x="0" y="0"/>
          <a:ext cx="0" cy="0"/>
          <a:chOff x="0" y="0"/>
          <a:chExt cx="0" cy="0"/>
        </a:xfrm>
      </p:grpSpPr>
      <p:sp>
        <p:nvSpPr>
          <p:cNvPr id="8" name="Resim Yer Tutucusu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tr-TR"/>
              <a:t>Resim eklemek için simgeye tıklayın</a:t>
            </a:r>
          </a:p>
        </p:txBody>
      </p:sp>
      <p:sp>
        <p:nvSpPr>
          <p:cNvPr id="16" name="Alt Başlık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tr-TR">
                <a:solidFill>
                  <a:schemeClr val="tx1">
                    <a:alpha val="60000"/>
                  </a:schemeClr>
                </a:solidFill>
              </a:rPr>
              <a:t>Asıl alt başlık stilini düzenlemek için tıklayın</a:t>
            </a:r>
            <a:endParaRPr lang="tr-TR" dirty="0">
              <a:solidFill>
                <a:schemeClr val="tx1">
                  <a:alpha val="60000"/>
                </a:schemeClr>
              </a:solidFill>
            </a:endParaRPr>
          </a:p>
        </p:txBody>
      </p:sp>
      <p:sp>
        <p:nvSpPr>
          <p:cNvPr id="15" name="Başlık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tr-TR"/>
              <a:t>Asıl başlık stilini düzenlemek için tıklayın</a:t>
            </a:r>
            <a:endParaRPr lang="tr-TR"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Grafik Tablosu Zaman Çizelgesi">
    <p:spTree>
      <p:nvGrpSpPr>
        <p:cNvPr id="1" name=""/>
        <p:cNvGrpSpPr/>
        <p:nvPr/>
      </p:nvGrpSpPr>
      <p:grpSpPr>
        <a:xfrm>
          <a:off x="0" y="0"/>
          <a:ext cx="0" cy="0"/>
          <a:chOff x="0" y="0"/>
          <a:chExt cx="0" cy="0"/>
        </a:xfrm>
      </p:grpSpPr>
      <p:grpSp>
        <p:nvGrpSpPr>
          <p:cNvPr id="12" name="Gr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Serbest Biçim: Şekil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tr-TR"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sp>
          <p:nvSpPr>
            <p:cNvPr id="16" name="Serbest Biçim: Şekil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tr-TR" dirty="0">
                <a:solidFill>
                  <a:schemeClr val="tx1"/>
                </a:solidFill>
              </a:endParaRPr>
            </a:p>
          </p:txBody>
        </p:sp>
      </p:grpSp>
      <p:sp>
        <p:nvSpPr>
          <p:cNvPr id="2" name="Başlık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tr-TR" dirty="0"/>
            </a:lvl1pPr>
          </a:lstStyle>
          <a:p>
            <a:pPr lvl="0" rtl="0">
              <a:lnSpc>
                <a:spcPct val="100000"/>
              </a:lnSpc>
            </a:pPr>
            <a:r>
              <a:rPr lang="tr-TR"/>
              <a:t>Asıl başlık stilini düzenlemek için tıklayın</a:t>
            </a:r>
          </a:p>
        </p:txBody>
      </p:sp>
      <p:sp>
        <p:nvSpPr>
          <p:cNvPr id="3" name="İçerik Yer Tutucusu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Tarih Yer Tutucusu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tr-TR"/>
              <a:t>2 Şubat 20XX, Salı</a:t>
            </a:r>
          </a:p>
        </p:txBody>
      </p:sp>
      <p:sp>
        <p:nvSpPr>
          <p:cNvPr id="5" name="Alt Bilgi Yer Tutucusu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tr-TR"/>
              <a:t>Örnek Alt Bilgi Metni</a:t>
            </a:r>
          </a:p>
        </p:txBody>
      </p:sp>
      <p:sp>
        <p:nvSpPr>
          <p:cNvPr id="6" name="Slayt Numarası Yer Tutucusu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tr-TR" smtClean="0"/>
              <a:t>‹#›</a:t>
            </a:fld>
            <a:endParaRPr lang="tr-TR"/>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Alıntı">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tr-TR"/>
              <a:t>Asıl başlık stilini düzenlemek için tıklayın</a:t>
            </a:r>
            <a:endParaRPr lang="tr-TR" dirty="0"/>
          </a:p>
        </p:txBody>
      </p:sp>
      <p:grpSp>
        <p:nvGrpSpPr>
          <p:cNvPr id="8" name="Gr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Serbest 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sp>
          <p:nvSpPr>
            <p:cNvPr id="10" name="Serbest 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sp>
          <p:nvSpPr>
            <p:cNvPr id="11" name="Serbest 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sp>
        <p:nvSpPr>
          <p:cNvPr id="17" name="İçerik Yer Tutucusu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tr-TR"/>
              <a:t>Asıl metin stillerini düzenlemek için tıklayın</a:t>
            </a:r>
          </a:p>
        </p:txBody>
      </p:sp>
      <p:sp>
        <p:nvSpPr>
          <p:cNvPr id="15" name="Resim Yer Tutucusu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tr-TR"/>
              <a:t>Resim eklemek için simgeye tıklayın</a:t>
            </a:r>
          </a:p>
        </p:txBody>
      </p:sp>
      <p:sp>
        <p:nvSpPr>
          <p:cNvPr id="2" name="Tarih Yer Tutucusu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tr-TR"/>
              <a:t>2 Şubat 20XX, Salı</a:t>
            </a:r>
          </a:p>
        </p:txBody>
      </p:sp>
      <p:sp>
        <p:nvSpPr>
          <p:cNvPr id="3" name="Alt Bilgi Yer Tutucusu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tr-TR"/>
              <a:t>Örnek Alt Bilgi Metni</a:t>
            </a:r>
          </a:p>
        </p:txBody>
      </p:sp>
      <p:sp>
        <p:nvSpPr>
          <p:cNvPr id="4" name="Slayt Numarası Yer Tutucusu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tr-TR" smtClean="0"/>
              <a:t>‹#›</a:t>
            </a:fld>
            <a:endParaRPr lang="tr-TR"/>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Ekip">
    <p:spTree>
      <p:nvGrpSpPr>
        <p:cNvPr id="1" name=""/>
        <p:cNvGrpSpPr/>
        <p:nvPr/>
      </p:nvGrpSpPr>
      <p:grpSpPr>
        <a:xfrm>
          <a:off x="0" y="0"/>
          <a:ext cx="0" cy="0"/>
          <a:chOff x="0" y="0"/>
          <a:chExt cx="0" cy="0"/>
        </a:xfrm>
      </p:grpSpPr>
      <p:sp>
        <p:nvSpPr>
          <p:cNvPr id="16" name="Dikdörtgen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tr-TR"/>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sp>
        <p:nvSpPr>
          <p:cNvPr id="40" name="Başlık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tr-TR"/>
              <a:t>Ekip</a:t>
            </a:r>
          </a:p>
        </p:txBody>
      </p:sp>
      <p:grpSp>
        <p:nvGrpSpPr>
          <p:cNvPr id="51" name="Gr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Serbest Biçim: Şekil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tr-TR"/>
            </a:p>
          </p:txBody>
        </p:sp>
        <p:sp>
          <p:nvSpPr>
            <p:cNvPr id="53" name="Serbest Biçim: Şekil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tr-TR">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grpSp>
      <p:sp>
        <p:nvSpPr>
          <p:cNvPr id="56" name="Resim Yer Tutucusu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tr-TR"/>
              <a:t>Resim eklemek için simgeye tıklayın</a:t>
            </a:r>
          </a:p>
        </p:txBody>
      </p:sp>
      <p:sp>
        <p:nvSpPr>
          <p:cNvPr id="57" name="Resim Yer Tutucusu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tr-TR"/>
              <a:t>Resim eklemek için simgeye tıklayın</a:t>
            </a:r>
          </a:p>
        </p:txBody>
      </p:sp>
      <p:sp>
        <p:nvSpPr>
          <p:cNvPr id="58" name="Resim Yer Tutucusu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tr-TR"/>
              <a:t>Resim eklemek için simgeye tıklayın</a:t>
            </a:r>
            <a:endParaRPr lang="tr-TR" dirty="0"/>
          </a:p>
        </p:txBody>
      </p:sp>
      <p:sp>
        <p:nvSpPr>
          <p:cNvPr id="59" name="Resim Yer Tutucusu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tr-TR"/>
              <a:t>Resim eklemek için simgeye tıklayın</a:t>
            </a:r>
          </a:p>
        </p:txBody>
      </p:sp>
      <p:sp>
        <p:nvSpPr>
          <p:cNvPr id="63" name="Metin Yer Tutucusu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tr-TR"/>
              <a:t>Ad</a:t>
            </a:r>
          </a:p>
        </p:txBody>
      </p:sp>
      <p:sp>
        <p:nvSpPr>
          <p:cNvPr id="61" name="Metin Yer Tutucusu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tr-TR"/>
              <a:t>Başlık</a:t>
            </a:r>
          </a:p>
        </p:txBody>
      </p:sp>
      <p:sp>
        <p:nvSpPr>
          <p:cNvPr id="65" name="Metin Yer Tutucusu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tr-TR"/>
              <a:t>Ad</a:t>
            </a:r>
          </a:p>
        </p:txBody>
      </p:sp>
      <p:sp>
        <p:nvSpPr>
          <p:cNvPr id="64" name="Metin Yer Tutucusu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tr-TR"/>
              <a:t>Başlık</a:t>
            </a:r>
          </a:p>
        </p:txBody>
      </p:sp>
      <p:sp>
        <p:nvSpPr>
          <p:cNvPr id="67" name="Metin Yer Tutucusu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tr-TR"/>
              <a:t>Ad</a:t>
            </a:r>
          </a:p>
        </p:txBody>
      </p:sp>
      <p:sp>
        <p:nvSpPr>
          <p:cNvPr id="66" name="Metin Yer Tutucusu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tr-TR"/>
              <a:t>Başlık</a:t>
            </a:r>
          </a:p>
        </p:txBody>
      </p:sp>
      <p:sp>
        <p:nvSpPr>
          <p:cNvPr id="69" name="Metin Yer Tutucusu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tr-TR"/>
              <a:t>Ad</a:t>
            </a:r>
          </a:p>
        </p:txBody>
      </p:sp>
      <p:sp>
        <p:nvSpPr>
          <p:cNvPr id="68" name="Metin Yer Tutucusu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tr-TR"/>
              <a:t>Başlık</a:t>
            </a:r>
          </a:p>
        </p:txBody>
      </p:sp>
      <p:sp>
        <p:nvSpPr>
          <p:cNvPr id="4" name="Tarih Yer Tutucusu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tr-TR"/>
              <a:t>2 Şubat 20XX, Salı</a:t>
            </a:r>
            <a:endParaRPr lang="tr-TR" dirty="0"/>
          </a:p>
        </p:txBody>
      </p:sp>
      <p:sp>
        <p:nvSpPr>
          <p:cNvPr id="5" name="Alt Bilgi Yer Tutucusu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tr-TR"/>
              <a:t>Örnek Alt Bilgi Metni</a:t>
            </a:r>
          </a:p>
        </p:txBody>
      </p:sp>
      <p:sp>
        <p:nvSpPr>
          <p:cNvPr id="6" name="Slayt Numarası Yer Tutucusu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tr-TR" smtClean="0"/>
              <a:t>‹#›</a:t>
            </a:fld>
            <a:endParaRPr lang="tr-TR"/>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İçerik 2 sütunu (karşılaştırma slaydı)">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tr-TR"/>
          </a:p>
        </p:txBody>
      </p:sp>
      <p:sp>
        <p:nvSpPr>
          <p:cNvPr id="11" name="Dikdörtgen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tr-TR"/>
          </a:p>
        </p:txBody>
      </p:sp>
      <p:sp>
        <p:nvSpPr>
          <p:cNvPr id="2" name="Başlık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tr-TR" sz="4800" dirty="0"/>
            </a:lvl1pPr>
          </a:lstStyle>
          <a:p>
            <a:pPr lvl="0" rtl="0">
              <a:lnSpc>
                <a:spcPct val="100000"/>
              </a:lnSpc>
            </a:pPr>
            <a:r>
              <a:rPr lang="tr-TR"/>
              <a:t>Asıl başlık stilini düzenlemek için tıklayın</a:t>
            </a:r>
          </a:p>
        </p:txBody>
      </p:sp>
      <p:sp>
        <p:nvSpPr>
          <p:cNvPr id="3" name="Metin Yer Tutucusu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4" name="İçerik Yer Tutucusu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5" name="Metin Yer Tutucusu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tr-TR" sz="1400" b="0" cap="all" spc="200" baseline="0" dirty="0">
                <a:solidFill>
                  <a:schemeClr val="tx1"/>
                </a:solidFill>
              </a:defRPr>
            </a:lvl1pPr>
          </a:lstStyle>
          <a:p>
            <a:pPr marL="228600" lvl="0" indent="-228600" rtl="0"/>
            <a:r>
              <a:rPr lang="tr-TR"/>
              <a:t>Asıl metin stillerini düzenlemek için tıklayın</a:t>
            </a:r>
          </a:p>
        </p:txBody>
      </p:sp>
      <p:sp>
        <p:nvSpPr>
          <p:cNvPr id="6" name="İçerik Yer Tutucusu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7" name="Tarih Yer Tutucusu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tr-TR"/>
              <a:t>2 Şubat 20XX, Salı</a:t>
            </a:r>
          </a:p>
        </p:txBody>
      </p:sp>
      <p:sp>
        <p:nvSpPr>
          <p:cNvPr id="8" name="Alt Bilgi Yer Tutucusu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tr-TR"/>
              <a:t>Örnek Alt Bilgi Metni</a:t>
            </a:r>
          </a:p>
        </p:txBody>
      </p:sp>
      <p:sp>
        <p:nvSpPr>
          <p:cNvPr id="9" name="Slayt Numarası Yer Tutucusu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tr-TR" smtClean="0"/>
              <a:t>‹#›</a:t>
            </a:fld>
            <a:endParaRPr lang="tr-TR"/>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tr-TR" dirty="0"/>
              <a:t>Asıl başlık stilini düzenlemek için tıklayın</a:t>
            </a:r>
          </a:p>
        </p:txBody>
      </p:sp>
      <p:sp>
        <p:nvSpPr>
          <p:cNvPr id="3" name="Metin Yer Tutucusu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4" name="Tarih Yer Tutucusu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tr-TR"/>
              <a:t>2 Şubat 20XX, Salı</a:t>
            </a:r>
            <a:endParaRPr lang="tr-TR" dirty="0"/>
          </a:p>
        </p:txBody>
      </p:sp>
      <p:sp>
        <p:nvSpPr>
          <p:cNvPr id="5" name="Alt Bilgi Yer Tutucusu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tr-TR"/>
              <a:t>Örnek Alt Bilgi Metni</a:t>
            </a:r>
            <a:endParaRPr lang="tr-TR" dirty="0"/>
          </a:p>
        </p:txBody>
      </p:sp>
      <p:sp>
        <p:nvSpPr>
          <p:cNvPr id="6" name="Slayt Numarası Yer Tutucusu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tr-TR" smtClean="0"/>
              <a:pPr/>
              <a:t>‹#›</a:t>
            </a:fld>
            <a:endParaRPr lang="tr-TR"/>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tr-TR" sz="4800" kern="1200" dirty="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4F7200B-5190-4D4E-88A0-94953E7770BD}"/>
              </a:ext>
            </a:extLst>
          </p:cNvPr>
          <p:cNvSpPr>
            <a:spLocks noGrp="1"/>
          </p:cNvSpPr>
          <p:nvPr>
            <p:ph type="title"/>
          </p:nvPr>
        </p:nvSpPr>
        <p:spPr>
          <a:xfrm>
            <a:off x="838201" y="365125"/>
            <a:ext cx="10515599"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946A8AF-997E-4538-AB56-EDBC6FFC2750}"/>
              </a:ext>
            </a:extLst>
          </p:cNvPr>
          <p:cNvSpPr>
            <a:spLocks noGrp="1"/>
          </p:cNvSpPr>
          <p:nvPr>
            <p:ph type="body" idx="1"/>
          </p:nvPr>
        </p:nvSpPr>
        <p:spPr>
          <a:xfrm>
            <a:off x="838201" y="1825625"/>
            <a:ext cx="10515599"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E7CEE58-D670-4EEF-B9A2-05498DA57A5D}"/>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954">
                <a:solidFill>
                  <a:schemeClr val="tx1">
                    <a:tint val="75000"/>
                  </a:schemeClr>
                </a:solidFill>
              </a:defRPr>
            </a:lvl1pPr>
          </a:lstStyle>
          <a:p>
            <a:endParaRPr lang="tr-TR"/>
          </a:p>
        </p:txBody>
      </p:sp>
      <p:sp>
        <p:nvSpPr>
          <p:cNvPr id="5" name="Alt Bilgi Yer Tutucusu 4">
            <a:extLst>
              <a:ext uri="{FF2B5EF4-FFF2-40B4-BE49-F238E27FC236}">
                <a16:creationId xmlns:a16="http://schemas.microsoft.com/office/drawing/2014/main" id="{A09179C0-8266-4B43-855C-F7759F8E160B}"/>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954">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9914AF9-3824-4E24-95D4-59FCCA4BB4F4}"/>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54">
                <a:solidFill>
                  <a:schemeClr val="tx1">
                    <a:tint val="75000"/>
                  </a:schemeClr>
                </a:solidFill>
              </a:defRPr>
            </a:lvl1pPr>
          </a:lstStyle>
          <a:p>
            <a:fld id="{00000000-1234-1234-1234-123412341234}" type="slidenum">
              <a:rPr lang="tr-TR" smtClean="0"/>
              <a:pPr/>
              <a:t>‹#›</a:t>
            </a:fld>
            <a:endParaRPr lang="tr-TR"/>
          </a:p>
        </p:txBody>
      </p:sp>
    </p:spTree>
    <p:extLst>
      <p:ext uri="{BB962C8B-B14F-4D97-AF65-F5344CB8AC3E}">
        <p14:creationId xmlns:p14="http://schemas.microsoft.com/office/powerpoint/2010/main" val="168460770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sldNum="0" hdr="0" ftr="0" dt="0"/>
  <p:txStyles>
    <p:titleStyle>
      <a:lvl1pPr algn="l" defTabSz="727004" rtl="0" eaLnBrk="1" latinLnBrk="0" hangingPunct="1">
        <a:lnSpc>
          <a:spcPct val="90000"/>
        </a:lnSpc>
        <a:spcBef>
          <a:spcPct val="0"/>
        </a:spcBef>
        <a:buNone/>
        <a:defRPr sz="3498" kern="1200">
          <a:solidFill>
            <a:schemeClr val="tx1"/>
          </a:solidFill>
          <a:latin typeface="+mj-lt"/>
          <a:ea typeface="+mj-ea"/>
          <a:cs typeface="+mj-cs"/>
        </a:defRPr>
      </a:lvl1pPr>
    </p:titleStyle>
    <p:bodyStyle>
      <a:lvl1pPr marL="181752" indent="-181752" algn="l" defTabSz="727004" rtl="0" eaLnBrk="1" latinLnBrk="0" hangingPunct="1">
        <a:lnSpc>
          <a:spcPct val="90000"/>
        </a:lnSpc>
        <a:spcBef>
          <a:spcPts val="795"/>
        </a:spcBef>
        <a:buFont typeface="Arial" panose="020B0604020202020204" pitchFamily="34" charset="0"/>
        <a:buChar char="•"/>
        <a:defRPr sz="2226" kern="1200">
          <a:solidFill>
            <a:schemeClr val="tx1"/>
          </a:solidFill>
          <a:latin typeface="+mn-lt"/>
          <a:ea typeface="+mn-ea"/>
          <a:cs typeface="+mn-cs"/>
        </a:defRPr>
      </a:lvl1pPr>
      <a:lvl2pPr marL="545254" indent="-181752" algn="l" defTabSz="727004" rtl="0" eaLnBrk="1" latinLnBrk="0" hangingPunct="1">
        <a:lnSpc>
          <a:spcPct val="90000"/>
        </a:lnSpc>
        <a:spcBef>
          <a:spcPts val="398"/>
        </a:spcBef>
        <a:buFont typeface="Arial" panose="020B0604020202020204" pitchFamily="34" charset="0"/>
        <a:buChar char="•"/>
        <a:defRPr sz="1909" kern="1200">
          <a:solidFill>
            <a:schemeClr val="tx1"/>
          </a:solidFill>
          <a:latin typeface="+mn-lt"/>
          <a:ea typeface="+mn-ea"/>
          <a:cs typeface="+mn-cs"/>
        </a:defRPr>
      </a:lvl2pPr>
      <a:lvl3pPr marL="908755" indent="-181752" algn="l" defTabSz="727004" rtl="0" eaLnBrk="1" latinLnBrk="0" hangingPunct="1">
        <a:lnSpc>
          <a:spcPct val="90000"/>
        </a:lnSpc>
        <a:spcBef>
          <a:spcPts val="398"/>
        </a:spcBef>
        <a:buFont typeface="Arial" panose="020B0604020202020204" pitchFamily="34" charset="0"/>
        <a:buChar char="•"/>
        <a:defRPr sz="1591" kern="1200">
          <a:solidFill>
            <a:schemeClr val="tx1"/>
          </a:solidFill>
          <a:latin typeface="+mn-lt"/>
          <a:ea typeface="+mn-ea"/>
          <a:cs typeface="+mn-cs"/>
        </a:defRPr>
      </a:lvl3pPr>
      <a:lvl4pPr marL="1272257" indent="-181752" algn="l" defTabSz="727004"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4pPr>
      <a:lvl5pPr marL="1635759" indent="-181752" algn="l" defTabSz="727004"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5pPr>
      <a:lvl6pPr marL="1999261" indent="-181752" algn="l" defTabSz="727004"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2765" indent="-181752" algn="l" defTabSz="727004"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6266" indent="-181752" algn="l" defTabSz="727004"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89768" indent="-181752" algn="l" defTabSz="727004"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p:bodyStyle>
    <p:otherStyle>
      <a:defPPr>
        <a:defRPr lang="tr-TR"/>
      </a:defPPr>
      <a:lvl1pPr marL="0" algn="l" defTabSz="727004" rtl="0" eaLnBrk="1" latinLnBrk="0" hangingPunct="1">
        <a:defRPr sz="1432" kern="1200">
          <a:solidFill>
            <a:schemeClr val="tx1"/>
          </a:solidFill>
          <a:latin typeface="+mn-lt"/>
          <a:ea typeface="+mn-ea"/>
          <a:cs typeface="+mn-cs"/>
        </a:defRPr>
      </a:lvl1pPr>
      <a:lvl2pPr marL="363502" algn="l" defTabSz="727004" rtl="0" eaLnBrk="1" latinLnBrk="0" hangingPunct="1">
        <a:defRPr sz="1432" kern="1200">
          <a:solidFill>
            <a:schemeClr val="tx1"/>
          </a:solidFill>
          <a:latin typeface="+mn-lt"/>
          <a:ea typeface="+mn-ea"/>
          <a:cs typeface="+mn-cs"/>
        </a:defRPr>
      </a:lvl2pPr>
      <a:lvl3pPr marL="727004" algn="l" defTabSz="727004" rtl="0" eaLnBrk="1" latinLnBrk="0" hangingPunct="1">
        <a:defRPr sz="1432" kern="1200">
          <a:solidFill>
            <a:schemeClr val="tx1"/>
          </a:solidFill>
          <a:latin typeface="+mn-lt"/>
          <a:ea typeface="+mn-ea"/>
          <a:cs typeface="+mn-cs"/>
        </a:defRPr>
      </a:lvl3pPr>
      <a:lvl4pPr marL="1090506" algn="l" defTabSz="727004" rtl="0" eaLnBrk="1" latinLnBrk="0" hangingPunct="1">
        <a:defRPr sz="1432" kern="1200">
          <a:solidFill>
            <a:schemeClr val="tx1"/>
          </a:solidFill>
          <a:latin typeface="+mn-lt"/>
          <a:ea typeface="+mn-ea"/>
          <a:cs typeface="+mn-cs"/>
        </a:defRPr>
      </a:lvl4pPr>
      <a:lvl5pPr marL="1454009" algn="l" defTabSz="727004" rtl="0" eaLnBrk="1" latinLnBrk="0" hangingPunct="1">
        <a:defRPr sz="1432" kern="1200">
          <a:solidFill>
            <a:schemeClr val="tx1"/>
          </a:solidFill>
          <a:latin typeface="+mn-lt"/>
          <a:ea typeface="+mn-ea"/>
          <a:cs typeface="+mn-cs"/>
        </a:defRPr>
      </a:lvl5pPr>
      <a:lvl6pPr marL="1817511" algn="l" defTabSz="727004" rtl="0" eaLnBrk="1" latinLnBrk="0" hangingPunct="1">
        <a:defRPr sz="1432" kern="1200">
          <a:solidFill>
            <a:schemeClr val="tx1"/>
          </a:solidFill>
          <a:latin typeface="+mn-lt"/>
          <a:ea typeface="+mn-ea"/>
          <a:cs typeface="+mn-cs"/>
        </a:defRPr>
      </a:lvl6pPr>
      <a:lvl7pPr marL="2181013" algn="l" defTabSz="727004" rtl="0" eaLnBrk="1" latinLnBrk="0" hangingPunct="1">
        <a:defRPr sz="1432" kern="1200">
          <a:solidFill>
            <a:schemeClr val="tx1"/>
          </a:solidFill>
          <a:latin typeface="+mn-lt"/>
          <a:ea typeface="+mn-ea"/>
          <a:cs typeface="+mn-cs"/>
        </a:defRPr>
      </a:lvl7pPr>
      <a:lvl8pPr marL="2544515" algn="l" defTabSz="727004" rtl="0" eaLnBrk="1" latinLnBrk="0" hangingPunct="1">
        <a:defRPr sz="1432" kern="1200">
          <a:solidFill>
            <a:schemeClr val="tx1"/>
          </a:solidFill>
          <a:latin typeface="+mn-lt"/>
          <a:ea typeface="+mn-ea"/>
          <a:cs typeface="+mn-cs"/>
        </a:defRPr>
      </a:lvl8pPr>
      <a:lvl9pPr marL="2908017" algn="l" defTabSz="727004" rtl="0" eaLnBrk="1" latinLnBrk="0" hangingPunct="1">
        <a:defRPr sz="14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Yer Tutucusu 13" descr="Veri Noktaları Dijital arka planı">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13" b="13"/>
          <a:stretch/>
        </p:blipFill>
        <p:spPr>
          <a:xfrm>
            <a:off x="-5571" y="0"/>
            <a:ext cx="7452360" cy="6858000"/>
          </a:xfrm>
        </p:spPr>
      </p:pic>
      <p:pic>
        <p:nvPicPr>
          <p:cNvPr id="5" name="Resim 4" descr="metin içeren bir resim&#10;&#10;Açıklama otomatik olarak oluşturuldu">
            <a:extLst>
              <a:ext uri="{FF2B5EF4-FFF2-40B4-BE49-F238E27FC236}">
                <a16:creationId xmlns:a16="http://schemas.microsoft.com/office/drawing/2014/main" id="{C1C13F69-C45A-4D06-B10F-72D7E454A242}"/>
              </a:ext>
            </a:extLst>
          </p:cNvPr>
          <p:cNvPicPr>
            <a:picLocks noChangeAspect="1"/>
          </p:cNvPicPr>
          <p:nvPr/>
        </p:nvPicPr>
        <p:blipFill>
          <a:blip r:embed="rId4"/>
          <a:stretch>
            <a:fillRect/>
          </a:stretch>
        </p:blipFill>
        <p:spPr>
          <a:xfrm>
            <a:off x="8973515" y="2046176"/>
            <a:ext cx="2458354" cy="1382824"/>
          </a:xfrm>
          <a:prstGeom prst="rect">
            <a:avLst/>
          </a:prstGeom>
          <a:noFill/>
          <a:effectLst>
            <a:glow>
              <a:schemeClr val="bg1">
                <a:lumMod val="65000"/>
                <a:lumOff val="35000"/>
              </a:schemeClr>
            </a:glow>
          </a:effectLst>
        </p:spPr>
      </p:pic>
      <p:sp>
        <p:nvSpPr>
          <p:cNvPr id="4" name="Metin kutusu 3">
            <a:extLst>
              <a:ext uri="{FF2B5EF4-FFF2-40B4-BE49-F238E27FC236}">
                <a16:creationId xmlns:a16="http://schemas.microsoft.com/office/drawing/2014/main" id="{94052E82-83CF-F4A2-E3D2-68D6F0C82EDD}"/>
              </a:ext>
            </a:extLst>
          </p:cNvPr>
          <p:cNvSpPr txBox="1"/>
          <p:nvPr/>
        </p:nvSpPr>
        <p:spPr>
          <a:xfrm>
            <a:off x="10336697" y="6282021"/>
            <a:ext cx="1210588" cy="369332"/>
          </a:xfrm>
          <a:prstGeom prst="rect">
            <a:avLst/>
          </a:prstGeom>
          <a:noFill/>
        </p:spPr>
        <p:txBody>
          <a:bodyPr wrap="none" rtlCol="0">
            <a:spAutoFit/>
          </a:bodyPr>
          <a:lstStyle/>
          <a:p>
            <a:r>
              <a:rPr lang="tr-TR" dirty="0"/>
              <a:t>11.04.2023</a:t>
            </a:r>
          </a:p>
        </p:txBody>
      </p:sp>
      <p:sp>
        <p:nvSpPr>
          <p:cNvPr id="7" name="Metin Yer Tutucusu 6">
            <a:extLst>
              <a:ext uri="{FF2B5EF4-FFF2-40B4-BE49-F238E27FC236}">
                <a16:creationId xmlns:a16="http://schemas.microsoft.com/office/drawing/2014/main" id="{E4A2A925-930C-D863-DEA9-2E7ACF39F2C9}"/>
              </a:ext>
            </a:extLst>
          </p:cNvPr>
          <p:cNvSpPr>
            <a:spLocks noGrp="1"/>
          </p:cNvSpPr>
          <p:nvPr>
            <p:ph type="body" sz="quarter" idx="14"/>
          </p:nvPr>
        </p:nvSpPr>
        <p:spPr>
          <a:xfrm>
            <a:off x="138048" y="5038412"/>
            <a:ext cx="3706914" cy="993590"/>
          </a:xfrm>
        </p:spPr>
        <p:txBody>
          <a:bodyPr/>
          <a:lstStyle/>
          <a:p>
            <a:r>
              <a:rPr lang="tr-TR" sz="3200" dirty="0">
                <a:solidFill>
                  <a:srgbClr val="FFFFFF"/>
                </a:solidFill>
              </a:rPr>
              <a:t>Ekrem GÜLCEMAL</a:t>
            </a:r>
          </a:p>
          <a:p>
            <a:endParaRPr lang="tr-TR" sz="3200" dirty="0">
              <a:solidFill>
                <a:srgbClr val="FFFFFF"/>
              </a:solidFill>
            </a:endParaRPr>
          </a:p>
        </p:txBody>
      </p:sp>
      <p:sp>
        <p:nvSpPr>
          <p:cNvPr id="3" name="Dikdörtgen 2">
            <a:extLst>
              <a:ext uri="{FF2B5EF4-FFF2-40B4-BE49-F238E27FC236}">
                <a16:creationId xmlns:a16="http://schemas.microsoft.com/office/drawing/2014/main" id="{74EA32F2-8B76-A431-3EF3-4EB9FAF4E1BE}"/>
              </a:ext>
            </a:extLst>
          </p:cNvPr>
          <p:cNvSpPr/>
          <p:nvPr/>
        </p:nvSpPr>
        <p:spPr>
          <a:xfrm>
            <a:off x="-208758" y="1337204"/>
            <a:ext cx="7452360" cy="3477875"/>
          </a:xfrm>
          <a:prstGeom prst="rect">
            <a:avLst/>
          </a:prstGeom>
          <a:noFill/>
        </p:spPr>
        <p:txBody>
          <a:bodyPr wrap="square" lIns="91440" tIns="45720" rIns="91440" bIns="45720">
            <a:spAutoFit/>
            <a:scene3d>
              <a:camera prst="orthographicFront"/>
              <a:lightRig rig="threePt" dir="t"/>
            </a:scene3d>
            <a:sp3d extrusionH="57150">
              <a:bevelT w="38100" h="38100" prst="relaxedInset"/>
            </a:sp3d>
          </a:bodyPr>
          <a:lstStyle/>
          <a:p>
            <a:pPr algn="ctr"/>
            <a:r>
              <a:rPr lang="tr-TR" sz="4400" b="1" dirty="0">
                <a:ln w="13462">
                  <a:solidFill>
                    <a:schemeClr val="bg1"/>
                  </a:solidFill>
                  <a:prstDash val="solid"/>
                </a:ln>
                <a:effectLst/>
              </a:rPr>
              <a:t>EYT DİKKAT EDİLMESİ</a:t>
            </a:r>
          </a:p>
          <a:p>
            <a:pPr algn="ctr"/>
            <a:r>
              <a:rPr lang="tr-TR" sz="4400" b="1" dirty="0">
                <a:ln w="13462">
                  <a:solidFill>
                    <a:schemeClr val="bg1"/>
                  </a:solidFill>
                  <a:prstDash val="solid"/>
                </a:ln>
              </a:rPr>
              <a:t>GEREKENLER</a:t>
            </a:r>
          </a:p>
          <a:p>
            <a:pPr algn="ctr"/>
            <a:r>
              <a:rPr lang="tr-TR" sz="4400" b="1" dirty="0">
                <a:ln w="13462">
                  <a:solidFill>
                    <a:schemeClr val="bg1"/>
                  </a:solidFill>
                  <a:prstDash val="solid"/>
                </a:ln>
                <a:effectLst/>
              </a:rPr>
              <a:t>VE </a:t>
            </a:r>
          </a:p>
          <a:p>
            <a:pPr algn="ctr"/>
            <a:r>
              <a:rPr lang="tr-TR" sz="4400" b="1" dirty="0">
                <a:ln w="13462">
                  <a:solidFill>
                    <a:schemeClr val="bg1"/>
                  </a:solidFill>
                  <a:prstDash val="solid"/>
                </a:ln>
              </a:rPr>
              <a:t>SGK PRİM BORÇLARININ</a:t>
            </a:r>
          </a:p>
          <a:p>
            <a:pPr algn="ctr"/>
            <a:r>
              <a:rPr lang="tr-TR" sz="4400" b="1" dirty="0">
                <a:ln w="13462">
                  <a:solidFill>
                    <a:schemeClr val="bg1"/>
                  </a:solidFill>
                  <a:prstDash val="solid"/>
                </a:ln>
                <a:effectLst/>
              </a:rPr>
              <a:t>YAPILANDIRMASI</a:t>
            </a:r>
          </a:p>
        </p:txBody>
      </p:sp>
      <p:sp>
        <p:nvSpPr>
          <p:cNvPr id="8" name="Metin Yer Tutucusu 6">
            <a:extLst>
              <a:ext uri="{FF2B5EF4-FFF2-40B4-BE49-F238E27FC236}">
                <a16:creationId xmlns:a16="http://schemas.microsoft.com/office/drawing/2014/main" id="{0815D807-87A2-C09F-C9C0-97CB5E6E1386}"/>
              </a:ext>
            </a:extLst>
          </p:cNvPr>
          <p:cNvSpPr txBox="1">
            <a:spLocks/>
          </p:cNvSpPr>
          <p:nvPr/>
        </p:nvSpPr>
        <p:spPr>
          <a:xfrm>
            <a:off x="70836" y="5608085"/>
            <a:ext cx="7299546" cy="993590"/>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3200" dirty="0">
                <a:solidFill>
                  <a:srgbClr val="FFFFFF"/>
                </a:solidFill>
              </a:rPr>
              <a:t> </a:t>
            </a:r>
            <a:r>
              <a:rPr lang="tr-TR" sz="3200" dirty="0" err="1">
                <a:solidFill>
                  <a:srgbClr val="FFFFFF"/>
                </a:solidFill>
              </a:rPr>
              <a:t>Brothers&amp;Partners</a:t>
            </a:r>
            <a:r>
              <a:rPr lang="tr-TR" sz="3200" dirty="0">
                <a:solidFill>
                  <a:srgbClr val="FFFFFF"/>
                </a:solidFill>
              </a:rPr>
              <a:t> İzmir Şube Direktörü</a:t>
            </a:r>
          </a:p>
          <a:p>
            <a:endParaRPr lang="tr-TR" sz="3200" dirty="0">
              <a:solidFill>
                <a:srgbClr val="FFFFFF"/>
              </a:solidFill>
            </a:endParaRPr>
          </a:p>
          <a:p>
            <a:endParaRPr lang="tr-TR" sz="3200" dirty="0">
              <a:solidFill>
                <a:srgbClr val="FFFFFF"/>
              </a:solidFill>
            </a:endParaRP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3591028" y="370679"/>
            <a:ext cx="6163093" cy="944985"/>
            <a:chOff x="-22826" y="-9653"/>
            <a:chExt cx="6386227" cy="719458"/>
          </a:xfrm>
        </p:grpSpPr>
        <p:sp>
          <p:nvSpPr>
            <p:cNvPr id="179" name="Google Shape;179;p26"/>
            <p:cNvSpPr/>
            <p:nvPr/>
          </p:nvSpPr>
          <p:spPr>
            <a:xfrm>
              <a:off x="-22826" y="-9653"/>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ea typeface="Times New Roman"/>
                  <a:cs typeface="Times New Roman"/>
                  <a:sym typeface="Times New Roman"/>
                </a:rPr>
                <a:t>7440 Sayılı Bazı Alacakların Yeniden Yapılandırılması İle Bazı Kanunlarda Değişiklik Yapılmasına Dair Kanun</a:t>
              </a: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pic>
        <p:nvPicPr>
          <p:cNvPr id="2" name="Resim 1">
            <a:extLst>
              <a:ext uri="{FF2B5EF4-FFF2-40B4-BE49-F238E27FC236}">
                <a16:creationId xmlns:a16="http://schemas.microsoft.com/office/drawing/2014/main" id="{4BCD9926-6497-4DED-ADB8-B402FFA3576F}"/>
              </a:ext>
            </a:extLst>
          </p:cNvPr>
          <p:cNvPicPr>
            <a:picLocks noChangeAspect="1"/>
          </p:cNvPicPr>
          <p:nvPr/>
        </p:nvPicPr>
        <p:blipFill rotWithShape="1">
          <a:blip r:embed="rId3"/>
          <a:srcRect l="6043" t="12038" r="33441" b="10163"/>
          <a:stretch/>
        </p:blipFill>
        <p:spPr>
          <a:xfrm>
            <a:off x="263658" y="1598070"/>
            <a:ext cx="7503154" cy="4400427"/>
          </a:xfrm>
          <a:prstGeom prst="rect">
            <a:avLst/>
          </a:prstGeom>
        </p:spPr>
      </p:pic>
      <p:pic>
        <p:nvPicPr>
          <p:cNvPr id="3" name="Resim 2" descr="metin içeren bir resim&#10;&#10;Açıklama otomatik olarak oluşturuldu">
            <a:extLst>
              <a:ext uri="{FF2B5EF4-FFF2-40B4-BE49-F238E27FC236}">
                <a16:creationId xmlns:a16="http://schemas.microsoft.com/office/drawing/2014/main" id="{F1513955-BB97-33BC-3F49-BDE4EDA62BD1}"/>
              </a:ext>
            </a:extLst>
          </p:cNvPr>
          <p:cNvPicPr>
            <a:picLocks noChangeAspect="1"/>
          </p:cNvPicPr>
          <p:nvPr/>
        </p:nvPicPr>
        <p:blipFill>
          <a:blip r:embed="rId4"/>
          <a:stretch>
            <a:fillRect/>
          </a:stretch>
        </p:blipFill>
        <p:spPr>
          <a:xfrm>
            <a:off x="1630833" y="418914"/>
            <a:ext cx="1526492" cy="858652"/>
          </a:xfrm>
          <a:prstGeom prst="rect">
            <a:avLst/>
          </a:prstGeom>
          <a:noFill/>
          <a:effectLst>
            <a:glow>
              <a:schemeClr val="bg1">
                <a:lumMod val="65000"/>
                <a:lumOff val="35000"/>
              </a:schemeClr>
            </a:glow>
          </a:effectLst>
        </p:spPr>
      </p:pic>
      <p:sp>
        <p:nvSpPr>
          <p:cNvPr id="4" name="Metin kutusu 3">
            <a:extLst>
              <a:ext uri="{FF2B5EF4-FFF2-40B4-BE49-F238E27FC236}">
                <a16:creationId xmlns:a16="http://schemas.microsoft.com/office/drawing/2014/main" id="{923407EF-6AC9-A28F-FA31-E7DAA8073219}"/>
              </a:ext>
            </a:extLst>
          </p:cNvPr>
          <p:cNvSpPr txBox="1"/>
          <p:nvPr/>
        </p:nvSpPr>
        <p:spPr>
          <a:xfrm>
            <a:off x="7899662" y="2198722"/>
            <a:ext cx="4112392" cy="1785104"/>
          </a:xfrm>
          <a:prstGeom prst="rect">
            <a:avLst/>
          </a:prstGeom>
          <a:noFill/>
        </p:spPr>
        <p:txBody>
          <a:bodyPr wrap="square" rtlCol="0">
            <a:spAutoFit/>
          </a:bodyPr>
          <a:lstStyle/>
          <a:p>
            <a:r>
              <a:rPr lang="tr-TR" sz="2200" dirty="0"/>
              <a:t>Kanun Yürürlük Tarihi : 12.3.2023</a:t>
            </a:r>
          </a:p>
          <a:p>
            <a:endParaRPr lang="tr-TR" sz="2200" dirty="0"/>
          </a:p>
          <a:p>
            <a:r>
              <a:rPr lang="tr-TR" sz="2200" dirty="0"/>
              <a:t>Son Başvuru Tarihi: 31.5.2023</a:t>
            </a:r>
          </a:p>
          <a:p>
            <a:endParaRPr lang="tr-TR" sz="2200" dirty="0"/>
          </a:p>
          <a:p>
            <a:r>
              <a:rPr lang="tr-TR" sz="2200" dirty="0"/>
              <a:t>Peşin/İlk Taksit Ödeme: 30.6.2023</a:t>
            </a:r>
          </a:p>
        </p:txBody>
      </p:sp>
    </p:spTree>
    <p:extLst>
      <p:ext uri="{BB962C8B-B14F-4D97-AF65-F5344CB8AC3E}">
        <p14:creationId xmlns:p14="http://schemas.microsoft.com/office/powerpoint/2010/main" val="1200700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4015235" y="573459"/>
            <a:ext cx="5738886" cy="860335"/>
            <a:chOff x="416739" y="144732"/>
            <a:chExt cx="5946662" cy="690452"/>
          </a:xfrm>
        </p:grpSpPr>
        <p:sp>
          <p:nvSpPr>
            <p:cNvPr id="179" name="Google Shape;179;p26"/>
            <p:cNvSpPr/>
            <p:nvPr/>
          </p:nvSpPr>
          <p:spPr>
            <a:xfrm>
              <a:off x="416739" y="144732"/>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ea typeface="Times New Roman"/>
                  <a:cs typeface="Times New Roman"/>
                  <a:sym typeface="Times New Roman"/>
                </a:rPr>
                <a:t>12.3.2023 TARİHİNDEN ÖNCE TAHAKKUK EDEN BORÇLARIN KAPSAMI</a:t>
              </a: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sp>
        <p:nvSpPr>
          <p:cNvPr id="4" name="Dikdörtgen 3">
            <a:extLst>
              <a:ext uri="{FF2B5EF4-FFF2-40B4-BE49-F238E27FC236}">
                <a16:creationId xmlns:a16="http://schemas.microsoft.com/office/drawing/2014/main" id="{F262C3C8-F9B1-45CE-9D5D-CDD8D23D404F}"/>
              </a:ext>
            </a:extLst>
          </p:cNvPr>
          <p:cNvSpPr/>
          <p:nvPr/>
        </p:nvSpPr>
        <p:spPr>
          <a:xfrm>
            <a:off x="1613911" y="1528123"/>
            <a:ext cx="8947255" cy="1304844"/>
          </a:xfrm>
          <a:prstGeom prst="rect">
            <a:avLst/>
          </a:prstGeom>
        </p:spPr>
        <p:txBody>
          <a:bodyPr wrap="square">
            <a:spAutoFit/>
          </a:bodyPr>
          <a:lstStyle/>
          <a:p>
            <a:pPr algn="just" defTabSz="1201064"/>
            <a:r>
              <a:rPr lang="tr-TR" sz="1576" b="1" dirty="0">
                <a:solidFill>
                  <a:prstClr val="black"/>
                </a:solidFill>
                <a:latin typeface="Times New Roman" panose="02020603050405020304" pitchFamily="18" charset="0"/>
              </a:rPr>
              <a:t>	2022/Aralık ve önceki aylara ilişkin olup Kanunun yürürlük tarihinden önce tahakkuk etmiş;</a:t>
            </a:r>
          </a:p>
          <a:p>
            <a:pPr algn="just" defTabSz="1201064"/>
            <a:r>
              <a:rPr lang="tr-TR" sz="1576" b="1" dirty="0">
                <a:solidFill>
                  <a:prstClr val="black"/>
                </a:solidFill>
                <a:latin typeface="Times New Roman" panose="02020603050405020304" pitchFamily="18" charset="0"/>
              </a:rPr>
              <a:t>1-</a:t>
            </a:r>
            <a:r>
              <a:rPr lang="tr-TR" sz="1576" dirty="0">
                <a:solidFill>
                  <a:prstClr val="black"/>
                </a:solidFill>
                <a:latin typeface="Times New Roman" panose="02020603050405020304" pitchFamily="18" charset="0"/>
              </a:rPr>
              <a:t>5510 sayılı Kanun’un 4 üncü maddesinin birinci fıkrasının </a:t>
            </a:r>
            <a:r>
              <a:rPr lang="tr-TR" sz="1576" dirty="0">
                <a:solidFill>
                  <a:prstClr val="black"/>
                </a:solidFill>
                <a:highlight>
                  <a:srgbClr val="FFFF00"/>
                </a:highlight>
                <a:latin typeface="Times New Roman" panose="02020603050405020304" pitchFamily="18" charset="0"/>
              </a:rPr>
              <a:t>(a), (b) ve (c) </a:t>
            </a:r>
            <a:r>
              <a:rPr lang="tr-TR" sz="1576" dirty="0">
                <a:solidFill>
                  <a:prstClr val="black"/>
                </a:solidFill>
                <a:latin typeface="Times New Roman" panose="02020603050405020304" pitchFamily="18" charset="0"/>
              </a:rPr>
              <a:t>bentleri kapsamındaki sigortalılık statülerinden kaynaklanan; </a:t>
            </a:r>
            <a:r>
              <a:rPr lang="tr-TR" sz="1576" b="1" dirty="0">
                <a:solidFill>
                  <a:srgbClr val="FF0000"/>
                </a:solidFill>
                <a:latin typeface="Times New Roman" panose="02020603050405020304" pitchFamily="18" charset="0"/>
              </a:rPr>
              <a:t>sigorta primi</a:t>
            </a:r>
            <a:r>
              <a:rPr lang="tr-TR" sz="1576" dirty="0">
                <a:solidFill>
                  <a:prstClr val="black"/>
                </a:solidFill>
                <a:latin typeface="Times New Roman" panose="02020603050405020304" pitchFamily="18" charset="0"/>
              </a:rPr>
              <a:t>, emeklilik keseneği ve kurum karşılığı, ek karşılık primi</a:t>
            </a:r>
            <a:r>
              <a:rPr lang="tr-TR" sz="1576" b="1" u="sng" dirty="0">
                <a:solidFill>
                  <a:srgbClr val="FF0000"/>
                </a:solidFill>
                <a:latin typeface="Times New Roman" panose="02020603050405020304" pitchFamily="18" charset="0"/>
              </a:rPr>
              <a:t>, işsizlik sigortası primi, sosyal güvenlik destek primi,</a:t>
            </a:r>
            <a:endParaRPr lang="tr-TR" sz="1576" b="1" u="sng" dirty="0">
              <a:solidFill>
                <a:srgbClr val="FF0000"/>
              </a:solidFill>
              <a:latin typeface="Calibri" panose="020F0502020204030204"/>
            </a:endParaRPr>
          </a:p>
        </p:txBody>
      </p:sp>
      <p:sp>
        <p:nvSpPr>
          <p:cNvPr id="8" name="Dikdörtgen 7">
            <a:extLst>
              <a:ext uri="{FF2B5EF4-FFF2-40B4-BE49-F238E27FC236}">
                <a16:creationId xmlns:a16="http://schemas.microsoft.com/office/drawing/2014/main" id="{5F6398BE-8543-4787-8606-3BF6BB9B89F1}"/>
              </a:ext>
            </a:extLst>
          </p:cNvPr>
          <p:cNvSpPr/>
          <p:nvPr/>
        </p:nvSpPr>
        <p:spPr>
          <a:xfrm>
            <a:off x="1613910" y="2832891"/>
            <a:ext cx="8947255" cy="819840"/>
          </a:xfrm>
          <a:prstGeom prst="rect">
            <a:avLst/>
          </a:prstGeom>
        </p:spPr>
        <p:txBody>
          <a:bodyPr wrap="square">
            <a:spAutoFit/>
          </a:bodyPr>
          <a:lstStyle/>
          <a:p>
            <a:pPr algn="just" defTabSz="1201064"/>
            <a:r>
              <a:rPr lang="tr-TR" sz="1576" b="1" dirty="0">
                <a:solidFill>
                  <a:prstClr val="black"/>
                </a:solidFill>
                <a:latin typeface="Times New Roman" panose="02020603050405020304" pitchFamily="18" charset="0"/>
              </a:rPr>
              <a:t>2-</a:t>
            </a:r>
            <a:r>
              <a:rPr lang="tr-TR" sz="1576" dirty="0">
                <a:solidFill>
                  <a:prstClr val="black"/>
                </a:solidFill>
                <a:latin typeface="Times New Roman" panose="02020603050405020304" pitchFamily="18" charset="0"/>
              </a:rPr>
              <a:t>7440 sayılı Kanuna göre, yapılan başvuru tarihi itibarıyla ilgili mevzuatına göre ödenme imkânı ortadan kalkmamış isteğe bağlı sigorta primi (5510 sayılı Kanun’un Geçici 16 </a:t>
            </a:r>
            <a:r>
              <a:rPr lang="tr-TR" sz="1576" dirty="0" err="1">
                <a:solidFill>
                  <a:prstClr val="black"/>
                </a:solidFill>
                <a:latin typeface="Times New Roman" panose="02020603050405020304" pitchFamily="18" charset="0"/>
              </a:rPr>
              <a:t>ncı</a:t>
            </a:r>
            <a:r>
              <a:rPr lang="tr-TR" sz="1576" dirty="0">
                <a:solidFill>
                  <a:prstClr val="black"/>
                </a:solidFill>
                <a:latin typeface="Times New Roman" panose="02020603050405020304" pitchFamily="18" charset="0"/>
              </a:rPr>
              <a:t> maddesi kapsamında gelir vergisinden muaf olan kadın sigortalıların isteğe bağlı  sigorta  primi dâhil) ile topluluk sigortası primi</a:t>
            </a:r>
            <a:endParaRPr lang="tr-TR" sz="2364" dirty="0">
              <a:solidFill>
                <a:prstClr val="black"/>
              </a:solidFill>
              <a:latin typeface="Calibri" panose="020F0502020204030204"/>
            </a:endParaRPr>
          </a:p>
        </p:txBody>
      </p:sp>
      <p:sp>
        <p:nvSpPr>
          <p:cNvPr id="9" name="Dikdörtgen 8">
            <a:extLst>
              <a:ext uri="{FF2B5EF4-FFF2-40B4-BE49-F238E27FC236}">
                <a16:creationId xmlns:a16="http://schemas.microsoft.com/office/drawing/2014/main" id="{6F6BAB96-DEDE-4302-85CC-B2250669FB21}"/>
              </a:ext>
            </a:extLst>
          </p:cNvPr>
          <p:cNvSpPr/>
          <p:nvPr/>
        </p:nvSpPr>
        <p:spPr>
          <a:xfrm>
            <a:off x="1630833" y="3718033"/>
            <a:ext cx="9060675" cy="334835"/>
          </a:xfrm>
          <a:prstGeom prst="rect">
            <a:avLst/>
          </a:prstGeom>
        </p:spPr>
        <p:txBody>
          <a:bodyPr wrap="square">
            <a:spAutoFit/>
          </a:bodyPr>
          <a:lstStyle/>
          <a:p>
            <a:pPr algn="just" defTabSz="1201064"/>
            <a:r>
              <a:rPr lang="tr-TR" sz="1576" b="1" dirty="0">
                <a:solidFill>
                  <a:prstClr val="black"/>
                </a:solidFill>
                <a:latin typeface="Times New Roman" panose="02020603050405020304" pitchFamily="18" charset="0"/>
              </a:rPr>
              <a:t>3-</a:t>
            </a:r>
            <a:r>
              <a:rPr lang="tr-TR" sz="1576" dirty="0">
                <a:solidFill>
                  <a:prstClr val="black"/>
                </a:solidFill>
                <a:latin typeface="Times New Roman" panose="02020603050405020304" pitchFamily="18" charset="0"/>
              </a:rPr>
              <a:t> Damga vergisi, özel işlem vergisi ve eğitime katkı payı,</a:t>
            </a:r>
          </a:p>
        </p:txBody>
      </p:sp>
      <p:sp>
        <p:nvSpPr>
          <p:cNvPr id="11" name="Dikdörtgen 10">
            <a:extLst>
              <a:ext uri="{FF2B5EF4-FFF2-40B4-BE49-F238E27FC236}">
                <a16:creationId xmlns:a16="http://schemas.microsoft.com/office/drawing/2014/main" id="{001AF50A-6C02-4AE4-81DC-6DDFF3BC279D}"/>
              </a:ext>
            </a:extLst>
          </p:cNvPr>
          <p:cNvSpPr/>
          <p:nvPr/>
        </p:nvSpPr>
        <p:spPr>
          <a:xfrm>
            <a:off x="1613910" y="4118171"/>
            <a:ext cx="9180013" cy="1547347"/>
          </a:xfrm>
          <a:prstGeom prst="rect">
            <a:avLst/>
          </a:prstGeom>
        </p:spPr>
        <p:txBody>
          <a:bodyPr wrap="square">
            <a:spAutoFit/>
          </a:bodyPr>
          <a:lstStyle/>
          <a:p>
            <a:pPr algn="just" defTabSz="1201064"/>
            <a:r>
              <a:rPr lang="tr-TR" sz="1576" b="1" dirty="0">
                <a:solidFill>
                  <a:prstClr val="black"/>
                </a:solidFill>
                <a:latin typeface="Times New Roman" panose="02020603050405020304" pitchFamily="18" charset="0"/>
              </a:rPr>
              <a:t>4-</a:t>
            </a:r>
            <a:r>
              <a:rPr lang="tr-TR" sz="1576" dirty="0">
                <a:solidFill>
                  <a:prstClr val="black"/>
                </a:solidFill>
                <a:latin typeface="Times New Roman" panose="02020603050405020304" pitchFamily="18" charset="0"/>
              </a:rPr>
              <a:t>31/12/2022 tarihinden önce (bu tarih dâhil) işlenen fiillere ilişkin olup </a:t>
            </a:r>
            <a:r>
              <a:rPr lang="tr-TR" sz="1576" b="1" u="sng" dirty="0">
                <a:solidFill>
                  <a:srgbClr val="FF0000"/>
                </a:solidFill>
                <a:latin typeface="Times New Roman" panose="02020603050405020304" pitchFamily="18" charset="0"/>
              </a:rPr>
              <a:t>son başvuru tarihine kadar tebliğ edildiği</a:t>
            </a:r>
            <a:r>
              <a:rPr lang="tr-TR" sz="1576" dirty="0">
                <a:solidFill>
                  <a:prstClr val="black"/>
                </a:solidFill>
                <a:latin typeface="Times New Roman" panose="02020603050405020304" pitchFamily="18" charset="0"/>
              </a:rPr>
              <a:t> halde yine bu tarihe kadar ödenmemiş olan </a:t>
            </a:r>
            <a:r>
              <a:rPr lang="tr-TR" sz="1576" dirty="0">
                <a:solidFill>
                  <a:prstClr val="black"/>
                </a:solidFill>
                <a:highlight>
                  <a:srgbClr val="FFFF00"/>
                </a:highlight>
                <a:latin typeface="Times New Roman" panose="02020603050405020304" pitchFamily="18" charset="0"/>
              </a:rPr>
              <a:t>idari para cezaları</a:t>
            </a:r>
            <a:r>
              <a:rPr lang="tr-TR" sz="1576" dirty="0">
                <a:solidFill>
                  <a:prstClr val="black"/>
                </a:solidFill>
                <a:latin typeface="Times New Roman" panose="02020603050405020304" pitchFamily="18" charset="0"/>
              </a:rPr>
              <a:t>, tarımsal kesinti uygulamalarında  5326 </a:t>
            </a:r>
            <a:r>
              <a:rPr lang="tr-TR" sz="1576" dirty="0">
                <a:solidFill>
                  <a:prstClr val="black"/>
                </a:solidFill>
                <a:highlight>
                  <a:srgbClr val="FFFFFF"/>
                </a:highlight>
                <a:latin typeface="Times New Roman" panose="02020603050405020304" pitchFamily="18" charset="0"/>
              </a:rPr>
              <a:t>sayılı Kabahatler Kanun’una göre uygulanan  idari para cezaları,</a:t>
            </a:r>
          </a:p>
          <a:p>
            <a:pPr algn="just" defTabSz="1201064"/>
            <a:endParaRPr lang="tr-TR" sz="1576" dirty="0">
              <a:solidFill>
                <a:prstClr val="black"/>
              </a:solidFill>
              <a:highlight>
                <a:srgbClr val="FFFFFF"/>
              </a:highlight>
              <a:latin typeface="Times New Roman" panose="02020603050405020304" pitchFamily="18" charset="0"/>
            </a:endParaRPr>
          </a:p>
          <a:p>
            <a:pPr algn="just" defTabSz="1201064"/>
            <a:r>
              <a:rPr lang="tr-TR" sz="1576" b="1" dirty="0">
                <a:solidFill>
                  <a:prstClr val="black"/>
                </a:solidFill>
                <a:latin typeface="Times New Roman" panose="02020603050405020304" pitchFamily="18" charset="0"/>
              </a:rPr>
              <a:t>5-  </a:t>
            </a:r>
            <a:r>
              <a:rPr lang="tr-TR" sz="1576" b="1" dirty="0">
                <a:latin typeface="Times New Roman" panose="02020603050405020304" pitchFamily="18" charset="0"/>
              </a:rPr>
              <a:t>31/12/2022 </a:t>
            </a:r>
            <a:r>
              <a:rPr lang="tr-TR" sz="1576" b="1" dirty="0">
                <a:highlight>
                  <a:srgbClr val="FFFFFF"/>
                </a:highlight>
                <a:latin typeface="Times New Roman" panose="02020603050405020304" pitchFamily="18" charset="0"/>
              </a:rPr>
              <a:t>tarihinden </a:t>
            </a:r>
            <a:r>
              <a:rPr lang="tr-TR" sz="1576" b="1" dirty="0">
                <a:latin typeface="Times New Roman" panose="02020603050405020304" pitchFamily="18" charset="0"/>
              </a:rPr>
              <a:t>önce </a:t>
            </a:r>
            <a:r>
              <a:rPr lang="tr-TR" sz="1576" dirty="0">
                <a:solidFill>
                  <a:prstClr val="black"/>
                </a:solidFill>
                <a:latin typeface="Times New Roman" panose="02020603050405020304" pitchFamily="18" charset="0"/>
              </a:rPr>
              <a:t>(bu tarih dâhil) işlenen fiillere ilişkin olup </a:t>
            </a:r>
            <a:r>
              <a:rPr lang="tr-TR" sz="1576" dirty="0">
                <a:solidFill>
                  <a:prstClr val="black"/>
                </a:solidFill>
                <a:highlight>
                  <a:srgbClr val="FFFF00"/>
                </a:highlight>
                <a:latin typeface="Times New Roman" panose="02020603050405020304" pitchFamily="18" charset="0"/>
              </a:rPr>
              <a:t>bu Kanun’un yayımı tarihinden önce kesinleştiği hâlde </a:t>
            </a:r>
            <a:r>
              <a:rPr lang="tr-TR" sz="1576" dirty="0">
                <a:solidFill>
                  <a:prstClr val="black"/>
                </a:solidFill>
                <a:latin typeface="Times New Roman" panose="02020603050405020304" pitchFamily="18" charset="0"/>
              </a:rPr>
              <a:t>bu Kanun’un yayımı tarihi itibarıyla ödenmemiş olan idari para cezaları,</a:t>
            </a:r>
          </a:p>
        </p:txBody>
      </p:sp>
      <p:pic>
        <p:nvPicPr>
          <p:cNvPr id="2" name="Resim 1" descr="metin içeren bir resim&#10;&#10;Açıklama otomatik olarak oluşturuldu">
            <a:extLst>
              <a:ext uri="{FF2B5EF4-FFF2-40B4-BE49-F238E27FC236}">
                <a16:creationId xmlns:a16="http://schemas.microsoft.com/office/drawing/2014/main" id="{122CEB47-7870-FFB8-D1D8-CBCED719CAAB}"/>
              </a:ext>
            </a:extLst>
          </p:cNvPr>
          <p:cNvPicPr>
            <a:picLocks noChangeAspect="1"/>
          </p:cNvPicPr>
          <p:nvPr/>
        </p:nvPicPr>
        <p:blipFill>
          <a:blip r:embed="rId3"/>
          <a:stretch>
            <a:fillRect/>
          </a:stretch>
        </p:blipFill>
        <p:spPr>
          <a:xfrm>
            <a:off x="1630833" y="418914"/>
            <a:ext cx="1526492" cy="858652"/>
          </a:xfrm>
          <a:prstGeom prst="rect">
            <a:avLst/>
          </a:prstGeom>
          <a:noFill/>
          <a:effectLst>
            <a:glow>
              <a:schemeClr val="bg1">
                <a:lumMod val="65000"/>
                <a:lumOff val="35000"/>
              </a:schemeClr>
            </a:glo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4" name="Dikdörtgen 3">
            <a:extLst>
              <a:ext uri="{FF2B5EF4-FFF2-40B4-BE49-F238E27FC236}">
                <a16:creationId xmlns:a16="http://schemas.microsoft.com/office/drawing/2014/main" id="{F262C3C8-F9B1-45CE-9D5D-CDD8D23D404F}"/>
              </a:ext>
            </a:extLst>
          </p:cNvPr>
          <p:cNvSpPr/>
          <p:nvPr/>
        </p:nvSpPr>
        <p:spPr>
          <a:xfrm>
            <a:off x="1613911" y="1528122"/>
            <a:ext cx="8947255" cy="577338"/>
          </a:xfrm>
          <a:prstGeom prst="rect">
            <a:avLst/>
          </a:prstGeom>
        </p:spPr>
        <p:txBody>
          <a:bodyPr wrap="square">
            <a:spAutoFit/>
          </a:bodyPr>
          <a:lstStyle/>
          <a:p>
            <a:pPr algn="just" defTabSz="1201064"/>
            <a:r>
              <a:rPr lang="tr-TR" sz="1576" b="1" dirty="0">
                <a:solidFill>
                  <a:prstClr val="black"/>
                </a:solidFill>
                <a:latin typeface="Times New Roman" panose="02020603050405020304" pitchFamily="18" charset="0"/>
              </a:rPr>
              <a:t>6-</a:t>
            </a:r>
            <a:r>
              <a:rPr lang="tr-TR" sz="1576" dirty="0">
                <a:solidFill>
                  <a:prstClr val="black"/>
                </a:solidFill>
                <a:latin typeface="Times New Roman" panose="02020603050405020304" pitchFamily="18" charset="0"/>
              </a:rPr>
              <a:t>Bu Kanun kapsamına giren ve 12/3/2023 tarihinden önce asılları ödenen alacakların; bu tarih itibarıyla henüz ödenmemiş olan </a:t>
            </a:r>
            <a:r>
              <a:rPr lang="tr-TR" sz="1576" dirty="0" err="1">
                <a:solidFill>
                  <a:prstClr val="black"/>
                </a:solidFill>
                <a:latin typeface="Times New Roman" panose="02020603050405020304" pitchFamily="18" charset="0"/>
              </a:rPr>
              <a:t>fer’ileri</a:t>
            </a:r>
            <a:r>
              <a:rPr lang="tr-TR" sz="1576" dirty="0">
                <a:solidFill>
                  <a:prstClr val="black"/>
                </a:solidFill>
                <a:latin typeface="Times New Roman" panose="02020603050405020304" pitchFamily="18" charset="0"/>
              </a:rPr>
              <a:t>,</a:t>
            </a:r>
          </a:p>
        </p:txBody>
      </p:sp>
      <p:sp>
        <p:nvSpPr>
          <p:cNvPr id="2" name="Dikdörtgen 1">
            <a:extLst>
              <a:ext uri="{FF2B5EF4-FFF2-40B4-BE49-F238E27FC236}">
                <a16:creationId xmlns:a16="http://schemas.microsoft.com/office/drawing/2014/main" id="{ACE19D12-4036-4853-B280-4CF26A18CE6D}"/>
              </a:ext>
            </a:extLst>
          </p:cNvPr>
          <p:cNvSpPr/>
          <p:nvPr/>
        </p:nvSpPr>
        <p:spPr>
          <a:xfrm>
            <a:off x="1613912" y="2048923"/>
            <a:ext cx="8742424" cy="334835"/>
          </a:xfrm>
          <a:prstGeom prst="rect">
            <a:avLst/>
          </a:prstGeom>
        </p:spPr>
        <p:txBody>
          <a:bodyPr wrap="square">
            <a:spAutoFit/>
          </a:bodyPr>
          <a:lstStyle/>
          <a:p>
            <a:pPr defTabSz="1201064"/>
            <a:r>
              <a:rPr lang="tr-TR" sz="1576" b="1" dirty="0">
                <a:solidFill>
                  <a:prstClr val="black"/>
                </a:solidFill>
                <a:latin typeface="Times New Roman" panose="02020603050405020304" pitchFamily="18" charset="0"/>
              </a:rPr>
              <a:t>7-</a:t>
            </a:r>
            <a:r>
              <a:rPr lang="tr-TR" sz="1576" dirty="0">
                <a:solidFill>
                  <a:prstClr val="black"/>
                </a:solidFill>
                <a:latin typeface="Times New Roman" panose="02020603050405020304" pitchFamily="18" charset="0"/>
              </a:rPr>
              <a:t>510 sayılı Kanun’un ek 5 ve ek 6 </a:t>
            </a:r>
            <a:r>
              <a:rPr lang="tr-TR" sz="1576" dirty="0" err="1">
                <a:solidFill>
                  <a:prstClr val="black"/>
                </a:solidFill>
                <a:latin typeface="Times New Roman" panose="02020603050405020304" pitchFamily="18" charset="0"/>
              </a:rPr>
              <a:t>ncı</a:t>
            </a:r>
            <a:r>
              <a:rPr lang="tr-TR" sz="1576" dirty="0">
                <a:solidFill>
                  <a:prstClr val="black"/>
                </a:solidFill>
                <a:latin typeface="Times New Roman" panose="02020603050405020304" pitchFamily="18" charset="0"/>
              </a:rPr>
              <a:t> maddeleri kapsamında sigortalı olanlara ait sigorta primi,</a:t>
            </a:r>
          </a:p>
        </p:txBody>
      </p:sp>
      <p:sp>
        <p:nvSpPr>
          <p:cNvPr id="3" name="Dikdörtgen 2">
            <a:extLst>
              <a:ext uri="{FF2B5EF4-FFF2-40B4-BE49-F238E27FC236}">
                <a16:creationId xmlns:a16="http://schemas.microsoft.com/office/drawing/2014/main" id="{2A9A17A1-1165-4F0E-B732-A66716DE0EE3}"/>
              </a:ext>
            </a:extLst>
          </p:cNvPr>
          <p:cNvSpPr/>
          <p:nvPr/>
        </p:nvSpPr>
        <p:spPr>
          <a:xfrm>
            <a:off x="1613911" y="2343369"/>
            <a:ext cx="8463115" cy="334835"/>
          </a:xfrm>
          <a:prstGeom prst="rect">
            <a:avLst/>
          </a:prstGeom>
        </p:spPr>
        <p:txBody>
          <a:bodyPr wrap="square">
            <a:spAutoFit/>
          </a:bodyPr>
          <a:lstStyle/>
          <a:p>
            <a:pPr defTabSz="1201064"/>
            <a:r>
              <a:rPr lang="tr-TR" sz="1576" b="1" dirty="0">
                <a:solidFill>
                  <a:prstClr val="black"/>
                </a:solidFill>
                <a:latin typeface="Times New Roman" panose="02020603050405020304" pitchFamily="18" charset="0"/>
              </a:rPr>
              <a:t>8-</a:t>
            </a:r>
            <a:r>
              <a:rPr lang="tr-TR" sz="1576" dirty="0">
                <a:solidFill>
                  <a:prstClr val="black"/>
                </a:solidFill>
                <a:latin typeface="Times New Roman" panose="02020603050405020304" pitchFamily="18" charset="0"/>
              </a:rPr>
              <a:t>2925 sayılı Kanun kapsamındaki tarım sigortalılarına ilişkin sigorta primi,</a:t>
            </a:r>
          </a:p>
        </p:txBody>
      </p:sp>
      <p:sp>
        <p:nvSpPr>
          <p:cNvPr id="5" name="Dikdörtgen 4">
            <a:extLst>
              <a:ext uri="{FF2B5EF4-FFF2-40B4-BE49-F238E27FC236}">
                <a16:creationId xmlns:a16="http://schemas.microsoft.com/office/drawing/2014/main" id="{F45CEC68-3212-495D-952A-EB5068EABA18}"/>
              </a:ext>
            </a:extLst>
          </p:cNvPr>
          <p:cNvSpPr/>
          <p:nvPr/>
        </p:nvSpPr>
        <p:spPr>
          <a:xfrm>
            <a:off x="1625335" y="2607160"/>
            <a:ext cx="8995505" cy="819840"/>
          </a:xfrm>
          <a:prstGeom prst="rect">
            <a:avLst/>
          </a:prstGeom>
        </p:spPr>
        <p:txBody>
          <a:bodyPr wrap="square">
            <a:spAutoFit/>
          </a:bodyPr>
          <a:lstStyle/>
          <a:p>
            <a:pPr algn="just" defTabSz="1201064"/>
            <a:r>
              <a:rPr lang="tr-TR" sz="1576" u="sng" dirty="0">
                <a:latin typeface="Times New Roman" panose="02020603050405020304" pitchFamily="18" charset="0"/>
              </a:rPr>
              <a:t>9-2022/Aralık ödeme dönemi ve öncesine ilişkin olup tahakkuk ettiği hâlde ödenmemiş olan; Kurum tarafından </a:t>
            </a:r>
            <a:r>
              <a:rPr lang="tr-TR" sz="1576" u="sng" dirty="0">
                <a:highlight>
                  <a:srgbClr val="FFFF00"/>
                </a:highlight>
                <a:latin typeface="Times New Roman" panose="02020603050405020304" pitchFamily="18" charset="0"/>
              </a:rPr>
              <a:t>fazla veya yersiz olarak ödendiği tespit edilen </a:t>
            </a:r>
            <a:r>
              <a:rPr lang="tr-TR" sz="1576" u="sng" dirty="0">
                <a:solidFill>
                  <a:prstClr val="black"/>
                </a:solidFill>
                <a:highlight>
                  <a:srgbClr val="FFFF00"/>
                </a:highlight>
                <a:latin typeface="Times New Roman" panose="02020603050405020304" pitchFamily="18" charset="0"/>
              </a:rPr>
              <a:t>gelir, aylık ve ödeneklere </a:t>
            </a:r>
            <a:r>
              <a:rPr lang="tr-TR" sz="1576" u="sng" dirty="0">
                <a:solidFill>
                  <a:prstClr val="black"/>
                </a:solidFill>
                <a:latin typeface="Times New Roman" panose="02020603050405020304" pitchFamily="18" charset="0"/>
              </a:rPr>
              <a:t>ilişkin borç asılları ve kanuni faizleri,</a:t>
            </a:r>
          </a:p>
        </p:txBody>
      </p:sp>
      <p:sp>
        <p:nvSpPr>
          <p:cNvPr id="6" name="Dikdörtgen 5">
            <a:extLst>
              <a:ext uri="{FF2B5EF4-FFF2-40B4-BE49-F238E27FC236}">
                <a16:creationId xmlns:a16="http://schemas.microsoft.com/office/drawing/2014/main" id="{385E4F6A-98C9-4002-ABEE-B207125E78DB}"/>
              </a:ext>
            </a:extLst>
          </p:cNvPr>
          <p:cNvSpPr/>
          <p:nvPr/>
        </p:nvSpPr>
        <p:spPr>
          <a:xfrm>
            <a:off x="1625335" y="3481729"/>
            <a:ext cx="9114844" cy="1062342"/>
          </a:xfrm>
          <a:prstGeom prst="rect">
            <a:avLst/>
          </a:prstGeom>
        </p:spPr>
        <p:txBody>
          <a:bodyPr wrap="square">
            <a:spAutoFit/>
          </a:bodyPr>
          <a:lstStyle/>
          <a:p>
            <a:pPr algn="just" defTabSz="1201064"/>
            <a:r>
              <a:rPr lang="tr-TR" sz="1576" b="1" dirty="0">
                <a:solidFill>
                  <a:prstClr val="black"/>
                </a:solidFill>
                <a:latin typeface="Times New Roman" panose="02020603050405020304" pitchFamily="18" charset="0"/>
              </a:rPr>
              <a:t>10-</a:t>
            </a:r>
            <a:r>
              <a:rPr lang="tr-TR" sz="1576" dirty="0">
                <a:solidFill>
                  <a:prstClr val="black"/>
                </a:solidFill>
                <a:latin typeface="Times New Roman" panose="02020603050405020304" pitchFamily="18" charset="0"/>
              </a:rPr>
              <a:t>Bu Kanun’un yayım tarihi olan 12/3/2023 tarihinden önce tahakkuk ettiği hâlde ödenmemiş olan işverenlerin ve üçüncü şahısların, </a:t>
            </a:r>
            <a:r>
              <a:rPr lang="tr-TR" sz="1576" dirty="0">
                <a:solidFill>
                  <a:prstClr val="black"/>
                </a:solidFill>
                <a:highlight>
                  <a:srgbClr val="FFFF00"/>
                </a:highlight>
                <a:latin typeface="Times New Roman" panose="02020603050405020304" pitchFamily="18" charset="0"/>
              </a:rPr>
              <a:t>iş kazası ve meslek hastalığı, malullük, adi malullük ve ölüm halleri ile genel sağlık sigortalısına ve bunların bakmakla yükümlü olduğu kişilere yönelik fiiller nedeniyle</a:t>
            </a:r>
            <a:r>
              <a:rPr lang="tr-TR" sz="1576" dirty="0">
                <a:solidFill>
                  <a:prstClr val="black"/>
                </a:solidFill>
                <a:latin typeface="Times New Roman" panose="02020603050405020304" pitchFamily="18" charset="0"/>
              </a:rPr>
              <a:t> ödemekle yükümlü bulundukları her türlü borçları ve kanuni faizleri,</a:t>
            </a:r>
          </a:p>
        </p:txBody>
      </p:sp>
      <p:sp>
        <p:nvSpPr>
          <p:cNvPr id="7" name="Dikdörtgen 6">
            <a:extLst>
              <a:ext uri="{FF2B5EF4-FFF2-40B4-BE49-F238E27FC236}">
                <a16:creationId xmlns:a16="http://schemas.microsoft.com/office/drawing/2014/main" id="{F9062239-5058-453E-A6B7-AE670F6C7579}"/>
              </a:ext>
            </a:extLst>
          </p:cNvPr>
          <p:cNvSpPr/>
          <p:nvPr/>
        </p:nvSpPr>
        <p:spPr>
          <a:xfrm>
            <a:off x="1625335" y="4598800"/>
            <a:ext cx="4845847" cy="334835"/>
          </a:xfrm>
          <a:prstGeom prst="rect">
            <a:avLst/>
          </a:prstGeom>
        </p:spPr>
        <p:txBody>
          <a:bodyPr>
            <a:spAutoFit/>
          </a:bodyPr>
          <a:lstStyle/>
          <a:p>
            <a:pPr defTabSz="1201064"/>
            <a:r>
              <a:rPr lang="tr-TR" sz="1576" b="1" dirty="0">
                <a:solidFill>
                  <a:prstClr val="black"/>
                </a:solidFill>
                <a:latin typeface="Times New Roman" panose="02020603050405020304" pitchFamily="18" charset="0"/>
              </a:rPr>
              <a:t>11-</a:t>
            </a:r>
            <a:r>
              <a:rPr lang="tr-TR" sz="1576" dirty="0">
                <a:solidFill>
                  <a:prstClr val="black"/>
                </a:solidFill>
                <a:latin typeface="Times New Roman" panose="02020603050405020304" pitchFamily="18" charset="0"/>
              </a:rPr>
              <a:t>Tarımsal kesinti sorumlularının </a:t>
            </a:r>
            <a:r>
              <a:rPr lang="tr-TR" sz="1576" dirty="0" err="1">
                <a:solidFill>
                  <a:prstClr val="black"/>
                </a:solidFill>
                <a:latin typeface="Times New Roman" panose="02020603050405020304" pitchFamily="18" charset="0"/>
              </a:rPr>
              <a:t>tevkifat</a:t>
            </a:r>
            <a:r>
              <a:rPr lang="tr-TR" sz="1576" dirty="0">
                <a:solidFill>
                  <a:prstClr val="black"/>
                </a:solidFill>
                <a:latin typeface="Times New Roman" panose="02020603050405020304" pitchFamily="18" charset="0"/>
              </a:rPr>
              <a:t> borçları, </a:t>
            </a:r>
          </a:p>
        </p:txBody>
      </p:sp>
      <p:pic>
        <p:nvPicPr>
          <p:cNvPr id="9" name="Resim 8" descr="metin içeren bir resim&#10;&#10;Açıklama otomatik olarak oluşturuldu">
            <a:extLst>
              <a:ext uri="{FF2B5EF4-FFF2-40B4-BE49-F238E27FC236}">
                <a16:creationId xmlns:a16="http://schemas.microsoft.com/office/drawing/2014/main" id="{A186AB8A-3E93-483C-3E90-5EFC9C866EA0}"/>
              </a:ext>
            </a:extLst>
          </p:cNvPr>
          <p:cNvPicPr>
            <a:picLocks noChangeAspect="1"/>
          </p:cNvPicPr>
          <p:nvPr/>
        </p:nvPicPr>
        <p:blipFill>
          <a:blip r:embed="rId3"/>
          <a:stretch>
            <a:fillRect/>
          </a:stretch>
        </p:blipFill>
        <p:spPr>
          <a:xfrm>
            <a:off x="1630833" y="418914"/>
            <a:ext cx="1526492" cy="858652"/>
          </a:xfrm>
          <a:prstGeom prst="rect">
            <a:avLst/>
          </a:prstGeom>
          <a:noFill/>
          <a:effectLst>
            <a:glow>
              <a:schemeClr val="bg1">
                <a:lumMod val="65000"/>
                <a:lumOff val="35000"/>
              </a:schemeClr>
            </a:glow>
          </a:effectLst>
        </p:spPr>
      </p:pic>
      <p:grpSp>
        <p:nvGrpSpPr>
          <p:cNvPr id="8" name="Google Shape;178;p26">
            <a:extLst>
              <a:ext uri="{FF2B5EF4-FFF2-40B4-BE49-F238E27FC236}">
                <a16:creationId xmlns:a16="http://schemas.microsoft.com/office/drawing/2014/main" id="{C4F697EA-6189-B4EA-B5C1-A862F44B4C26}"/>
              </a:ext>
            </a:extLst>
          </p:cNvPr>
          <p:cNvGrpSpPr/>
          <p:nvPr/>
        </p:nvGrpSpPr>
        <p:grpSpPr>
          <a:xfrm>
            <a:off x="4015235" y="573459"/>
            <a:ext cx="5738886" cy="860335"/>
            <a:chOff x="416739" y="144732"/>
            <a:chExt cx="5946662" cy="690452"/>
          </a:xfrm>
        </p:grpSpPr>
        <p:sp>
          <p:nvSpPr>
            <p:cNvPr id="10" name="Google Shape;179;p26">
              <a:extLst>
                <a:ext uri="{FF2B5EF4-FFF2-40B4-BE49-F238E27FC236}">
                  <a16:creationId xmlns:a16="http://schemas.microsoft.com/office/drawing/2014/main" id="{88D29810-28C4-C60F-2403-49AE7B79A6DD}"/>
                </a:ext>
              </a:extLst>
            </p:cNvPr>
            <p:cNvSpPr/>
            <p:nvPr/>
          </p:nvSpPr>
          <p:spPr>
            <a:xfrm>
              <a:off x="416739" y="144732"/>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ea typeface="Times New Roman"/>
                  <a:cs typeface="Times New Roman"/>
                  <a:sym typeface="Times New Roman"/>
                </a:rPr>
                <a:t>12.3.2023 TARİHİNDEN ÖNCE TAHAKKUK EDEN BORÇLARIN KAPSAMI</a:t>
              </a:r>
            </a:p>
          </p:txBody>
        </p:sp>
        <p:sp>
          <p:nvSpPr>
            <p:cNvPr id="11" name="Google Shape;180;p26">
              <a:extLst>
                <a:ext uri="{FF2B5EF4-FFF2-40B4-BE49-F238E27FC236}">
                  <a16:creationId xmlns:a16="http://schemas.microsoft.com/office/drawing/2014/main" id="{0CF48AF4-C95C-CBD3-3FA9-8A0A3F8F1C0D}"/>
                </a:ext>
              </a:extLst>
            </p:cNvPr>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332317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4015234" y="573459"/>
            <a:ext cx="6382531" cy="860335"/>
            <a:chOff x="416738" y="144732"/>
            <a:chExt cx="6017755" cy="690452"/>
          </a:xfrm>
        </p:grpSpPr>
        <p:sp>
          <p:nvSpPr>
            <p:cNvPr id="179" name="Google Shape;179;p26"/>
            <p:cNvSpPr/>
            <p:nvPr/>
          </p:nvSpPr>
          <p:spPr>
            <a:xfrm>
              <a:off x="416738" y="144732"/>
              <a:ext cx="6017755"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ea typeface="Times New Roman"/>
                  <a:cs typeface="Times New Roman"/>
                  <a:sym typeface="Times New Roman"/>
                </a:rPr>
                <a:t>30 HAZİRAN 2023 TARİHİNE KADAR               TEBLİĞ/TAHAKKUK EDECEK BORÇLARIN KAPSAMI								</a:t>
              </a:r>
            </a:p>
            <a:p>
              <a:pPr algn="ctr" defTabSz="1201064">
                <a:buClr>
                  <a:srgbClr val="FFFFFF"/>
                </a:buClr>
                <a:buSzPts val="1600"/>
              </a:pPr>
              <a:endParaRPr lang="tr-TR" sz="1839" b="1" dirty="0">
                <a:solidFill>
                  <a:srgbClr val="FFFFFF"/>
                </a:solidFill>
                <a:latin typeface="Times New Roman"/>
                <a:ea typeface="Times New Roman"/>
                <a:cs typeface="Times New Roman"/>
                <a:sym typeface="Times New Roman"/>
              </a:endParaRPr>
            </a:p>
            <a:p>
              <a:pPr algn="ctr" defTabSz="1201064">
                <a:buClr>
                  <a:srgbClr val="FFFFFF"/>
                </a:buClr>
                <a:buSzPts val="1600"/>
              </a:pPr>
              <a:endParaRPr lang="tr-TR" sz="1839" b="1" dirty="0">
                <a:solidFill>
                  <a:srgbClr val="FFFFFF"/>
                </a:solidFill>
                <a:latin typeface="Times New Roman"/>
                <a:ea typeface="Times New Roman"/>
                <a:cs typeface="Times New Roman"/>
                <a:sym typeface="Times New Roman"/>
              </a:endParaRPr>
            </a:p>
            <a:p>
              <a:pPr algn="ctr" defTabSz="1201064">
                <a:buClr>
                  <a:srgbClr val="FFFFFF"/>
                </a:buClr>
                <a:buSzPts val="1600"/>
              </a:pPr>
              <a:endParaRPr lang="tr-TR" sz="1839" b="1" dirty="0">
                <a:solidFill>
                  <a:srgbClr val="FFFFFF"/>
                </a:solidFill>
                <a:latin typeface="Times New Roman"/>
                <a:ea typeface="Times New Roman"/>
                <a:cs typeface="Times New Roman"/>
                <a:sym typeface="Times New Roman"/>
              </a:endParaRPr>
            </a:p>
            <a:p>
              <a:pPr algn="ctr" defTabSz="1201064">
                <a:buClr>
                  <a:srgbClr val="FFFFFF"/>
                </a:buClr>
                <a:buSzPts val="1600"/>
              </a:pPr>
              <a:endParaRPr lang="tr-TR" sz="1839" b="1" dirty="0">
                <a:solidFill>
                  <a:srgbClr val="FFFFFF"/>
                </a:solidFill>
                <a:latin typeface="Times New Roman"/>
                <a:ea typeface="Times New Roman"/>
                <a:cs typeface="Times New Roman"/>
                <a:sym typeface="Times New Roman"/>
              </a:endParaRP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sp>
        <p:nvSpPr>
          <p:cNvPr id="4" name="Dikdörtgen 3">
            <a:extLst>
              <a:ext uri="{FF2B5EF4-FFF2-40B4-BE49-F238E27FC236}">
                <a16:creationId xmlns:a16="http://schemas.microsoft.com/office/drawing/2014/main" id="{F262C3C8-F9B1-45CE-9D5D-CDD8D23D404F}"/>
              </a:ext>
            </a:extLst>
          </p:cNvPr>
          <p:cNvSpPr/>
          <p:nvPr/>
        </p:nvSpPr>
        <p:spPr>
          <a:xfrm>
            <a:off x="1613910" y="1568680"/>
            <a:ext cx="8947255" cy="1304844"/>
          </a:xfrm>
          <a:prstGeom prst="rect">
            <a:avLst/>
          </a:prstGeom>
        </p:spPr>
        <p:txBody>
          <a:bodyPr wrap="square">
            <a:spAutoFit/>
          </a:bodyPr>
          <a:lstStyle/>
          <a:p>
            <a:pPr algn="just" defTabSz="1201064"/>
            <a:r>
              <a:rPr lang="tr-TR" sz="1576" b="1" dirty="0">
                <a:solidFill>
                  <a:prstClr val="black"/>
                </a:solidFill>
                <a:latin typeface="Times New Roman" panose="02020603050405020304" pitchFamily="18" charset="0"/>
              </a:rPr>
              <a:t>	2022/Aralık ve önceki aylara ilişkin, 31.5.2023 tarihine kadar başvuru yapmak şartıyla 30.6.2023 tarihine kadar tahakkuk edecek; </a:t>
            </a:r>
          </a:p>
          <a:p>
            <a:pPr algn="just" defTabSz="1201064"/>
            <a:r>
              <a:rPr lang="tr-TR" sz="1576" b="1" dirty="0">
                <a:solidFill>
                  <a:prstClr val="black"/>
                </a:solidFill>
                <a:latin typeface="Times New Roman" panose="02020603050405020304" pitchFamily="18" charset="0"/>
              </a:rPr>
              <a:t>1-</a:t>
            </a:r>
            <a:r>
              <a:rPr lang="tr-TR" sz="1576" dirty="0">
                <a:solidFill>
                  <a:prstClr val="black"/>
                </a:solidFill>
                <a:latin typeface="Times New Roman" panose="02020603050405020304" pitchFamily="18" charset="0"/>
              </a:rPr>
              <a:t>5510 sayılı Kanun’un 4 üncü maddesinin birinci fıkrasının </a:t>
            </a:r>
            <a:r>
              <a:rPr lang="tr-TR" sz="1576" dirty="0">
                <a:solidFill>
                  <a:prstClr val="black"/>
                </a:solidFill>
                <a:highlight>
                  <a:srgbClr val="FFFF00"/>
                </a:highlight>
                <a:latin typeface="Times New Roman" panose="02020603050405020304" pitchFamily="18" charset="0"/>
              </a:rPr>
              <a:t>(a), (b) ve (c) </a:t>
            </a:r>
            <a:r>
              <a:rPr lang="tr-TR" sz="1576" dirty="0">
                <a:solidFill>
                  <a:prstClr val="black"/>
                </a:solidFill>
                <a:latin typeface="Times New Roman" panose="02020603050405020304" pitchFamily="18" charset="0"/>
              </a:rPr>
              <a:t>bentleri kapsamındaki sigortalılık statülerinden kaynaklanan; </a:t>
            </a:r>
            <a:r>
              <a:rPr lang="tr-TR" sz="1576" b="1" dirty="0">
                <a:solidFill>
                  <a:srgbClr val="FF0000"/>
                </a:solidFill>
                <a:latin typeface="Times New Roman" panose="02020603050405020304" pitchFamily="18" charset="0"/>
              </a:rPr>
              <a:t>sigorta primi</a:t>
            </a:r>
            <a:r>
              <a:rPr lang="tr-TR" sz="1576" dirty="0">
                <a:solidFill>
                  <a:prstClr val="black"/>
                </a:solidFill>
                <a:latin typeface="Times New Roman" panose="02020603050405020304" pitchFamily="18" charset="0"/>
              </a:rPr>
              <a:t>, emeklilik keseneği ve kurum karşılığı, ek karşılık primi</a:t>
            </a:r>
            <a:r>
              <a:rPr lang="tr-TR" sz="1576" b="1" u="sng" dirty="0">
                <a:solidFill>
                  <a:srgbClr val="FF0000"/>
                </a:solidFill>
                <a:latin typeface="Times New Roman" panose="02020603050405020304" pitchFamily="18" charset="0"/>
              </a:rPr>
              <a:t>, işsizlik sigortası primi, sosyal güvenlik destek primi,</a:t>
            </a:r>
            <a:endParaRPr lang="tr-TR" sz="1576" b="1" u="sng" dirty="0">
              <a:solidFill>
                <a:srgbClr val="FF0000"/>
              </a:solidFill>
              <a:latin typeface="Calibri" panose="020F0502020204030204"/>
            </a:endParaRPr>
          </a:p>
        </p:txBody>
      </p:sp>
      <p:sp>
        <p:nvSpPr>
          <p:cNvPr id="8" name="Dikdörtgen 7">
            <a:extLst>
              <a:ext uri="{FF2B5EF4-FFF2-40B4-BE49-F238E27FC236}">
                <a16:creationId xmlns:a16="http://schemas.microsoft.com/office/drawing/2014/main" id="{5F6398BE-8543-4787-8606-3BF6BB9B89F1}"/>
              </a:ext>
            </a:extLst>
          </p:cNvPr>
          <p:cNvSpPr/>
          <p:nvPr/>
        </p:nvSpPr>
        <p:spPr>
          <a:xfrm>
            <a:off x="1613910" y="2832891"/>
            <a:ext cx="8947255" cy="819840"/>
          </a:xfrm>
          <a:prstGeom prst="rect">
            <a:avLst/>
          </a:prstGeom>
        </p:spPr>
        <p:txBody>
          <a:bodyPr wrap="square">
            <a:spAutoFit/>
          </a:bodyPr>
          <a:lstStyle/>
          <a:p>
            <a:pPr algn="just" defTabSz="1201064"/>
            <a:r>
              <a:rPr lang="tr-TR" sz="1576" b="1" dirty="0">
                <a:solidFill>
                  <a:prstClr val="black"/>
                </a:solidFill>
                <a:latin typeface="Times New Roman" panose="02020603050405020304" pitchFamily="18" charset="0"/>
              </a:rPr>
              <a:t>2-</a:t>
            </a:r>
            <a:r>
              <a:rPr lang="tr-TR" sz="1576" dirty="0">
                <a:solidFill>
                  <a:prstClr val="black"/>
                </a:solidFill>
                <a:latin typeface="Times New Roman" panose="02020603050405020304" pitchFamily="18" charset="0"/>
              </a:rPr>
              <a:t>7440 sayılı Kanuna göre, yapılan başvuru tarihi itibarıyla ilgili mevzuatına göre ödenme imkânı ortadan kalkmamış </a:t>
            </a:r>
            <a:r>
              <a:rPr lang="tr-TR" sz="1576" dirty="0">
                <a:solidFill>
                  <a:prstClr val="black"/>
                </a:solidFill>
                <a:highlight>
                  <a:srgbClr val="FFFF00"/>
                </a:highlight>
                <a:latin typeface="Times New Roman" panose="02020603050405020304" pitchFamily="18" charset="0"/>
              </a:rPr>
              <a:t>isteğe bağlı sigorta primi </a:t>
            </a:r>
            <a:r>
              <a:rPr lang="tr-TR" sz="1576" dirty="0">
                <a:solidFill>
                  <a:prstClr val="black"/>
                </a:solidFill>
                <a:latin typeface="Times New Roman" panose="02020603050405020304" pitchFamily="18" charset="0"/>
              </a:rPr>
              <a:t>(5510 sayılı Kanun’un Geçici 16 </a:t>
            </a:r>
            <a:r>
              <a:rPr lang="tr-TR" sz="1576" dirty="0" err="1">
                <a:solidFill>
                  <a:prstClr val="black"/>
                </a:solidFill>
                <a:latin typeface="Times New Roman" panose="02020603050405020304" pitchFamily="18" charset="0"/>
              </a:rPr>
              <a:t>ncı</a:t>
            </a:r>
            <a:r>
              <a:rPr lang="tr-TR" sz="1576" dirty="0">
                <a:solidFill>
                  <a:prstClr val="black"/>
                </a:solidFill>
                <a:latin typeface="Times New Roman" panose="02020603050405020304" pitchFamily="18" charset="0"/>
              </a:rPr>
              <a:t> maddesi kapsamında gelir vergisinden muaf olan kadın sigortalıların isteğe bağlı  sigorta  primi dâhil) ile topluluk sigortası primi</a:t>
            </a:r>
            <a:endParaRPr lang="tr-TR" sz="2364" dirty="0">
              <a:solidFill>
                <a:prstClr val="black"/>
              </a:solidFill>
              <a:latin typeface="Calibri" panose="020F0502020204030204"/>
            </a:endParaRPr>
          </a:p>
        </p:txBody>
      </p:sp>
      <p:sp>
        <p:nvSpPr>
          <p:cNvPr id="9" name="Dikdörtgen 8">
            <a:extLst>
              <a:ext uri="{FF2B5EF4-FFF2-40B4-BE49-F238E27FC236}">
                <a16:creationId xmlns:a16="http://schemas.microsoft.com/office/drawing/2014/main" id="{6F6BAB96-DEDE-4302-85CC-B2250669FB21}"/>
              </a:ext>
            </a:extLst>
          </p:cNvPr>
          <p:cNvSpPr/>
          <p:nvPr/>
        </p:nvSpPr>
        <p:spPr>
          <a:xfrm>
            <a:off x="1630833" y="3633139"/>
            <a:ext cx="9060675" cy="334835"/>
          </a:xfrm>
          <a:prstGeom prst="rect">
            <a:avLst/>
          </a:prstGeom>
        </p:spPr>
        <p:txBody>
          <a:bodyPr wrap="square">
            <a:spAutoFit/>
          </a:bodyPr>
          <a:lstStyle/>
          <a:p>
            <a:pPr algn="just" defTabSz="1201064"/>
            <a:r>
              <a:rPr lang="tr-TR" sz="1576" b="1" dirty="0">
                <a:solidFill>
                  <a:prstClr val="black"/>
                </a:solidFill>
                <a:latin typeface="Times New Roman" panose="02020603050405020304" pitchFamily="18" charset="0"/>
              </a:rPr>
              <a:t>3-</a:t>
            </a:r>
            <a:r>
              <a:rPr lang="tr-TR" sz="1576" dirty="0">
                <a:solidFill>
                  <a:prstClr val="black"/>
                </a:solidFill>
                <a:latin typeface="Times New Roman" panose="02020603050405020304" pitchFamily="18" charset="0"/>
              </a:rPr>
              <a:t> Damga vergisi, özel işlem vergisi ve eğitime katkı payı,</a:t>
            </a:r>
          </a:p>
        </p:txBody>
      </p:sp>
      <p:sp>
        <p:nvSpPr>
          <p:cNvPr id="10" name="Dikdörtgen 9">
            <a:extLst>
              <a:ext uri="{FF2B5EF4-FFF2-40B4-BE49-F238E27FC236}">
                <a16:creationId xmlns:a16="http://schemas.microsoft.com/office/drawing/2014/main" id="{10607C94-9081-441B-AD0C-29E83742D529}"/>
              </a:ext>
            </a:extLst>
          </p:cNvPr>
          <p:cNvSpPr/>
          <p:nvPr/>
        </p:nvSpPr>
        <p:spPr>
          <a:xfrm>
            <a:off x="1630833" y="3948382"/>
            <a:ext cx="8995502" cy="1062342"/>
          </a:xfrm>
          <a:prstGeom prst="rect">
            <a:avLst/>
          </a:prstGeom>
        </p:spPr>
        <p:txBody>
          <a:bodyPr wrap="square">
            <a:spAutoFit/>
          </a:bodyPr>
          <a:lstStyle/>
          <a:p>
            <a:pPr algn="just" defTabSz="1201064"/>
            <a:r>
              <a:rPr lang="tr-TR" sz="1576" b="1" dirty="0">
                <a:solidFill>
                  <a:prstClr val="black"/>
                </a:solidFill>
                <a:latin typeface="Times New Roman" panose="02020603050405020304" pitchFamily="18" charset="0"/>
              </a:rPr>
              <a:t>4-31/12/2022 tarihine kadar (bu tarih dâhil) bitirilmiş</a:t>
            </a:r>
            <a:r>
              <a:rPr lang="tr-TR" sz="1576" dirty="0">
                <a:solidFill>
                  <a:prstClr val="black"/>
                </a:solidFill>
                <a:latin typeface="Times New Roman" panose="02020603050405020304" pitchFamily="18" charset="0"/>
              </a:rPr>
              <a:t> özel nitelikteki inşaatlar ile ihale konusu işlere ilişkin olup, bu Kanun hükümlerinden yararlanmak için başvurulduğu hâlde,  </a:t>
            </a:r>
            <a:r>
              <a:rPr lang="tr-TR" sz="1576" b="1" u="sng" dirty="0">
                <a:solidFill>
                  <a:srgbClr val="FF0000"/>
                </a:solidFill>
                <a:latin typeface="Times New Roman" panose="02020603050405020304" pitchFamily="18" charset="0"/>
              </a:rPr>
              <a:t>ilk taksit ödeme süresinin sonuna kadar işverene tebliğ edilmiş olan </a:t>
            </a:r>
            <a:r>
              <a:rPr lang="tr-TR" sz="1576" dirty="0">
                <a:solidFill>
                  <a:prstClr val="black"/>
                </a:solidFill>
                <a:latin typeface="Times New Roman" panose="02020603050405020304" pitchFamily="18" charset="0"/>
              </a:rPr>
              <a:t>ön değerlendirme, araştırma veya tespit sonucunda bulunan </a:t>
            </a:r>
            <a:r>
              <a:rPr lang="tr-TR" sz="1576" dirty="0">
                <a:solidFill>
                  <a:prstClr val="black"/>
                </a:solidFill>
                <a:highlight>
                  <a:srgbClr val="FFFF00"/>
                </a:highlight>
                <a:latin typeface="Times New Roman" panose="02020603050405020304" pitchFamily="18" charset="0"/>
              </a:rPr>
              <a:t>eksik işçilik tutarı üzerinden hesaplanan sigorta primi</a:t>
            </a:r>
            <a:r>
              <a:rPr lang="tr-TR" sz="1576" dirty="0">
                <a:solidFill>
                  <a:prstClr val="black"/>
                </a:solidFill>
                <a:latin typeface="Times New Roman" panose="02020603050405020304" pitchFamily="18" charset="0"/>
              </a:rPr>
              <a:t>,</a:t>
            </a:r>
          </a:p>
        </p:txBody>
      </p:sp>
      <p:pic>
        <p:nvPicPr>
          <p:cNvPr id="2" name="Resim 1" descr="metin içeren bir resim&#10;&#10;Açıklama otomatik olarak oluşturuldu">
            <a:extLst>
              <a:ext uri="{FF2B5EF4-FFF2-40B4-BE49-F238E27FC236}">
                <a16:creationId xmlns:a16="http://schemas.microsoft.com/office/drawing/2014/main" id="{122CEB47-7870-FFB8-D1D8-CBCED719CAAB}"/>
              </a:ext>
            </a:extLst>
          </p:cNvPr>
          <p:cNvPicPr>
            <a:picLocks noChangeAspect="1"/>
          </p:cNvPicPr>
          <p:nvPr/>
        </p:nvPicPr>
        <p:blipFill>
          <a:blip r:embed="rId3"/>
          <a:stretch>
            <a:fillRect/>
          </a:stretch>
        </p:blipFill>
        <p:spPr>
          <a:xfrm>
            <a:off x="1630833" y="418914"/>
            <a:ext cx="1526492" cy="858652"/>
          </a:xfrm>
          <a:prstGeom prst="rect">
            <a:avLst/>
          </a:prstGeom>
          <a:noFill/>
          <a:effectLst>
            <a:glow>
              <a:schemeClr val="bg1">
                <a:lumMod val="65000"/>
                <a:lumOff val="35000"/>
              </a:schemeClr>
            </a:glow>
          </a:effectLst>
        </p:spPr>
      </p:pic>
      <p:sp>
        <p:nvSpPr>
          <p:cNvPr id="3" name="Dikdörtgen 2">
            <a:extLst>
              <a:ext uri="{FF2B5EF4-FFF2-40B4-BE49-F238E27FC236}">
                <a16:creationId xmlns:a16="http://schemas.microsoft.com/office/drawing/2014/main" id="{57818A8A-98E4-F29A-CBCC-2447AAF1C3B6}"/>
              </a:ext>
            </a:extLst>
          </p:cNvPr>
          <p:cNvSpPr/>
          <p:nvPr/>
        </p:nvSpPr>
        <p:spPr>
          <a:xfrm>
            <a:off x="1630833" y="5117751"/>
            <a:ext cx="8995505" cy="819840"/>
          </a:xfrm>
          <a:prstGeom prst="rect">
            <a:avLst/>
          </a:prstGeom>
        </p:spPr>
        <p:txBody>
          <a:bodyPr wrap="square">
            <a:spAutoFit/>
          </a:bodyPr>
          <a:lstStyle/>
          <a:p>
            <a:pPr algn="just" defTabSz="1201064"/>
            <a:r>
              <a:rPr lang="tr-TR" sz="1576" b="1" u="sng" dirty="0">
                <a:latin typeface="Times New Roman" panose="02020603050405020304" pitchFamily="18" charset="0"/>
              </a:rPr>
              <a:t>5</a:t>
            </a:r>
            <a:r>
              <a:rPr lang="tr-TR" sz="1576" u="sng" dirty="0">
                <a:latin typeface="Times New Roman" panose="02020603050405020304" pitchFamily="18" charset="0"/>
              </a:rPr>
              <a:t>-2022/Aralık ödeme dönemi ve öncesine ilişkin 30.6.2023 tarihine kadar tahakkuk edecek; Kurum tarafından </a:t>
            </a:r>
            <a:r>
              <a:rPr lang="tr-TR" sz="1576" u="sng" dirty="0">
                <a:highlight>
                  <a:srgbClr val="FFFF00"/>
                </a:highlight>
                <a:latin typeface="Times New Roman" panose="02020603050405020304" pitchFamily="18" charset="0"/>
              </a:rPr>
              <a:t>fazla veya yersiz olarak ödendiği tespit edilen </a:t>
            </a:r>
            <a:r>
              <a:rPr lang="tr-TR" sz="1576" u="sng" dirty="0">
                <a:solidFill>
                  <a:prstClr val="black"/>
                </a:solidFill>
                <a:highlight>
                  <a:srgbClr val="FFFF00"/>
                </a:highlight>
                <a:latin typeface="Times New Roman" panose="02020603050405020304" pitchFamily="18" charset="0"/>
              </a:rPr>
              <a:t>gelir, aylık ve ödeneklere </a:t>
            </a:r>
            <a:r>
              <a:rPr lang="tr-TR" sz="1576" u="sng" dirty="0">
                <a:solidFill>
                  <a:prstClr val="black"/>
                </a:solidFill>
                <a:latin typeface="Times New Roman" panose="02020603050405020304" pitchFamily="18" charset="0"/>
              </a:rPr>
              <a:t>ilişkin borç asılları ve kanuni faizleri,</a:t>
            </a:r>
          </a:p>
        </p:txBody>
      </p:sp>
      <p:sp>
        <p:nvSpPr>
          <p:cNvPr id="5" name="Dikdörtgen 4">
            <a:extLst>
              <a:ext uri="{FF2B5EF4-FFF2-40B4-BE49-F238E27FC236}">
                <a16:creationId xmlns:a16="http://schemas.microsoft.com/office/drawing/2014/main" id="{8453B326-B24D-A6BD-0181-CC20FB0625E3}"/>
              </a:ext>
            </a:extLst>
          </p:cNvPr>
          <p:cNvSpPr/>
          <p:nvPr/>
        </p:nvSpPr>
        <p:spPr>
          <a:xfrm>
            <a:off x="1630833" y="6024113"/>
            <a:ext cx="8930332" cy="334835"/>
          </a:xfrm>
          <a:prstGeom prst="rect">
            <a:avLst/>
          </a:prstGeom>
        </p:spPr>
        <p:txBody>
          <a:bodyPr wrap="square">
            <a:spAutoFit/>
          </a:bodyPr>
          <a:lstStyle/>
          <a:p>
            <a:pPr defTabSz="1201064"/>
            <a:r>
              <a:rPr lang="tr-TR" sz="1576" b="1" dirty="0">
                <a:solidFill>
                  <a:prstClr val="black"/>
                </a:solidFill>
                <a:latin typeface="Times New Roman" panose="02020603050405020304" pitchFamily="18" charset="0"/>
              </a:rPr>
              <a:t>6</a:t>
            </a:r>
            <a:r>
              <a:rPr lang="tr-TR" sz="1576" dirty="0">
                <a:solidFill>
                  <a:prstClr val="black"/>
                </a:solidFill>
                <a:latin typeface="Times New Roman" panose="02020603050405020304" pitchFamily="18" charset="0"/>
              </a:rPr>
              <a:t>- Tarımsal kesinti sorumlularının tevkifat borçları, </a:t>
            </a:r>
          </a:p>
        </p:txBody>
      </p:sp>
    </p:spTree>
    <p:extLst>
      <p:ext uri="{BB962C8B-B14F-4D97-AF65-F5344CB8AC3E}">
        <p14:creationId xmlns:p14="http://schemas.microsoft.com/office/powerpoint/2010/main" val="619618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4015235" y="573459"/>
            <a:ext cx="5738886" cy="860335"/>
            <a:chOff x="416739" y="144732"/>
            <a:chExt cx="5946662" cy="690452"/>
          </a:xfrm>
        </p:grpSpPr>
        <p:sp>
          <p:nvSpPr>
            <p:cNvPr id="179" name="Google Shape;179;p26"/>
            <p:cNvSpPr/>
            <p:nvPr/>
          </p:nvSpPr>
          <p:spPr>
            <a:xfrm>
              <a:off x="416739" y="144732"/>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marL="600532" lvl="1" algn="ctr" defTabSz="1201064">
                <a:buClr>
                  <a:srgbClr val="FFFFFF"/>
                </a:buClr>
                <a:buSzPts val="1600"/>
              </a:pPr>
              <a:r>
                <a:rPr lang="tr-TR" sz="1839" b="1" dirty="0">
                  <a:solidFill>
                    <a:srgbClr val="FFFFFF"/>
                  </a:solidFill>
                  <a:latin typeface="Times New Roman"/>
                  <a:ea typeface="Times New Roman"/>
                  <a:cs typeface="Times New Roman"/>
                  <a:sym typeface="Times New Roman"/>
                </a:rPr>
                <a:t>İDARİ PARA CEZALARI</a:t>
              </a: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sp>
        <p:nvSpPr>
          <p:cNvPr id="8" name="Dikdörtgen 7">
            <a:extLst>
              <a:ext uri="{FF2B5EF4-FFF2-40B4-BE49-F238E27FC236}">
                <a16:creationId xmlns:a16="http://schemas.microsoft.com/office/drawing/2014/main" id="{0E94B47E-17BF-4678-ABC0-9B171B593BF1}"/>
              </a:ext>
            </a:extLst>
          </p:cNvPr>
          <p:cNvSpPr/>
          <p:nvPr/>
        </p:nvSpPr>
        <p:spPr>
          <a:xfrm>
            <a:off x="2038830" y="1527434"/>
            <a:ext cx="8064430" cy="314702"/>
          </a:xfrm>
          <a:prstGeom prst="rect">
            <a:avLst/>
          </a:prstGeom>
        </p:spPr>
        <p:txBody>
          <a:bodyPr wrap="square">
            <a:spAutoFit/>
          </a:bodyPr>
          <a:lstStyle/>
          <a:p>
            <a:pPr defTabSz="1201064"/>
            <a:r>
              <a:rPr lang="tr-TR" sz="1445" b="1" dirty="0">
                <a:solidFill>
                  <a:prstClr val="black"/>
                </a:solidFill>
                <a:latin typeface="Times New Roman" panose="02020603050405020304" pitchFamily="18" charset="0"/>
                <a:cs typeface="Times New Roman" panose="02020603050405020304" pitchFamily="18" charset="0"/>
              </a:rPr>
              <a:t>Kanun’un Yayım Tarihinden Önce (12/3/2023 Tarihinden Önce) </a:t>
            </a:r>
            <a:r>
              <a:rPr lang="tr-TR" sz="1445" b="1" dirty="0">
                <a:solidFill>
                  <a:prstClr val="black"/>
                </a:solidFill>
                <a:highlight>
                  <a:srgbClr val="00FFFF"/>
                </a:highlight>
                <a:latin typeface="Times New Roman" panose="02020603050405020304" pitchFamily="18" charset="0"/>
                <a:cs typeface="Times New Roman" panose="02020603050405020304" pitchFamily="18" charset="0"/>
              </a:rPr>
              <a:t>Kesinleşmiş </a:t>
            </a:r>
            <a:r>
              <a:rPr lang="tr-TR" sz="1445" b="1" dirty="0">
                <a:solidFill>
                  <a:prstClr val="black"/>
                </a:solidFill>
                <a:latin typeface="Times New Roman" panose="02020603050405020304" pitchFamily="18" charset="0"/>
                <a:cs typeface="Times New Roman" panose="02020603050405020304" pitchFamily="18" charset="0"/>
              </a:rPr>
              <a:t>İdari Para Cezaları</a:t>
            </a:r>
          </a:p>
        </p:txBody>
      </p:sp>
      <p:sp>
        <p:nvSpPr>
          <p:cNvPr id="9" name="Dikdörtgen 8">
            <a:extLst>
              <a:ext uri="{FF2B5EF4-FFF2-40B4-BE49-F238E27FC236}">
                <a16:creationId xmlns:a16="http://schemas.microsoft.com/office/drawing/2014/main" id="{FCC6BC9E-150D-411A-B844-11C7EC4FC024}"/>
              </a:ext>
            </a:extLst>
          </p:cNvPr>
          <p:cNvSpPr/>
          <p:nvPr/>
        </p:nvSpPr>
        <p:spPr>
          <a:xfrm>
            <a:off x="1621523" y="1964361"/>
            <a:ext cx="8891393" cy="1304844"/>
          </a:xfrm>
          <a:prstGeom prst="rect">
            <a:avLst/>
          </a:prstGeom>
        </p:spPr>
        <p:txBody>
          <a:bodyPr wrap="square">
            <a:spAutoFit/>
          </a:bodyPr>
          <a:lstStyle/>
          <a:p>
            <a:pPr algn="just" defTabSz="1201064"/>
            <a:r>
              <a:rPr lang="tr-TR" sz="1576" dirty="0">
                <a:solidFill>
                  <a:prstClr val="black"/>
                </a:solidFill>
                <a:latin typeface="Times New Roman" panose="02020603050405020304" pitchFamily="18" charset="0"/>
                <a:cs typeface="Times New Roman" panose="02020603050405020304" pitchFamily="18" charset="0"/>
              </a:rPr>
              <a:t>       İdari para cezalarının yeniden yapılandırma kapsamına dahil edilebilmesi için; işlenen fiilin  </a:t>
            </a:r>
            <a:r>
              <a:rPr lang="tr-TR" sz="1576" dirty="0">
                <a:solidFill>
                  <a:prstClr val="black"/>
                </a:solidFill>
                <a:highlight>
                  <a:srgbClr val="FFFF00"/>
                </a:highlight>
                <a:latin typeface="Times New Roman" panose="02020603050405020304" pitchFamily="18" charset="0"/>
                <a:cs typeface="Times New Roman" panose="02020603050405020304" pitchFamily="18" charset="0"/>
              </a:rPr>
              <a:t>31/12/2022 tarihi  veya öncesine ait bir tarih olması </a:t>
            </a:r>
            <a:r>
              <a:rPr lang="tr-TR" sz="1576" dirty="0">
                <a:solidFill>
                  <a:prstClr val="black"/>
                </a:solidFill>
                <a:latin typeface="Times New Roman" panose="02020603050405020304" pitchFamily="18" charset="0"/>
                <a:cs typeface="Times New Roman" panose="02020603050405020304" pitchFamily="18" charset="0"/>
              </a:rPr>
              <a:t>ve idari para cezasının en geç bu Kanun’un yayım tarihi olan 12/3/2023 tarihinden önce  kesinleşmiş olması gerekecektir.</a:t>
            </a:r>
          </a:p>
          <a:p>
            <a:pPr algn="just" defTabSz="1201064"/>
            <a:r>
              <a:rPr lang="tr-TR" sz="1576" dirty="0">
                <a:solidFill>
                  <a:prstClr val="black"/>
                </a:solidFill>
                <a:latin typeface="Times New Roman" panose="02020603050405020304" pitchFamily="18" charset="0"/>
                <a:cs typeface="Times New Roman" panose="02020603050405020304" pitchFamily="18" charset="0"/>
              </a:rPr>
              <a:t>       Bu bakımdan, 31/12/2022 tarihinden önce (bu tarih dâhil) işlenen fiillere ilişkin olup </a:t>
            </a:r>
            <a:r>
              <a:rPr lang="tr-TR" sz="1576" dirty="0">
                <a:solidFill>
                  <a:prstClr val="black"/>
                </a:solidFill>
                <a:highlight>
                  <a:srgbClr val="00FFFF"/>
                </a:highlight>
                <a:latin typeface="Times New Roman" panose="02020603050405020304" pitchFamily="18" charset="0"/>
                <a:cs typeface="Times New Roman" panose="02020603050405020304" pitchFamily="18" charset="0"/>
              </a:rPr>
              <a:t>23/2/2023 </a:t>
            </a:r>
            <a:r>
              <a:rPr lang="tr-TR" sz="1576" dirty="0">
                <a:solidFill>
                  <a:prstClr val="black"/>
                </a:solidFill>
                <a:latin typeface="Times New Roman" panose="02020603050405020304" pitchFamily="18" charset="0"/>
                <a:cs typeface="Times New Roman" panose="02020603050405020304" pitchFamily="18" charset="0"/>
              </a:rPr>
              <a:t>(bu tarih dâhil) tarihine kadar tebliğ edilen idari para cezaları yapılandırma kapsamına dahil olacaktır.</a:t>
            </a:r>
          </a:p>
        </p:txBody>
      </p:sp>
      <p:sp>
        <p:nvSpPr>
          <p:cNvPr id="10" name="Dikdörtgen 9">
            <a:extLst>
              <a:ext uri="{FF2B5EF4-FFF2-40B4-BE49-F238E27FC236}">
                <a16:creationId xmlns:a16="http://schemas.microsoft.com/office/drawing/2014/main" id="{0CE06B39-7A38-416D-A72B-1689BA7532A8}"/>
              </a:ext>
            </a:extLst>
          </p:cNvPr>
          <p:cNvSpPr/>
          <p:nvPr/>
        </p:nvSpPr>
        <p:spPr>
          <a:xfrm>
            <a:off x="2038831" y="3215302"/>
            <a:ext cx="8731417" cy="456151"/>
          </a:xfrm>
          <a:prstGeom prst="rect">
            <a:avLst/>
          </a:prstGeom>
        </p:spPr>
        <p:txBody>
          <a:bodyPr wrap="square">
            <a:spAutoFit/>
          </a:bodyPr>
          <a:lstStyle/>
          <a:p>
            <a:pPr defTabSz="1201064"/>
            <a:r>
              <a:rPr lang="tr-TR" sz="2364" dirty="0">
                <a:solidFill>
                  <a:prstClr val="black"/>
                </a:solidFill>
                <a:latin typeface="Calibri" panose="020F0502020204030204"/>
              </a:rPr>
              <a:t> </a:t>
            </a:r>
            <a:r>
              <a:rPr lang="tr-TR" sz="1445" b="1" dirty="0">
                <a:solidFill>
                  <a:prstClr val="black"/>
                </a:solidFill>
                <a:latin typeface="Times New Roman" panose="02020603050405020304" pitchFamily="18" charset="0"/>
                <a:cs typeface="Times New Roman" panose="02020603050405020304" pitchFamily="18" charset="0"/>
              </a:rPr>
              <a:t>İlk Taksit Ödeme Süresinden Önce </a:t>
            </a:r>
            <a:r>
              <a:rPr lang="tr-TR" sz="1445" b="1" dirty="0">
                <a:solidFill>
                  <a:prstClr val="black"/>
                </a:solidFill>
                <a:highlight>
                  <a:srgbClr val="FFFF00"/>
                </a:highlight>
                <a:latin typeface="Times New Roman" panose="02020603050405020304" pitchFamily="18" charset="0"/>
                <a:cs typeface="Times New Roman" panose="02020603050405020304" pitchFamily="18" charset="0"/>
              </a:rPr>
              <a:t>(3/7/2023 tarihinden Önce) </a:t>
            </a:r>
            <a:r>
              <a:rPr lang="tr-TR" sz="1445" b="1" dirty="0">
                <a:solidFill>
                  <a:prstClr val="black"/>
                </a:solidFill>
                <a:highlight>
                  <a:srgbClr val="00FFFF"/>
                </a:highlight>
                <a:latin typeface="Times New Roman" panose="02020603050405020304" pitchFamily="18" charset="0"/>
                <a:cs typeface="Times New Roman" panose="02020603050405020304" pitchFamily="18" charset="0"/>
              </a:rPr>
              <a:t>Kesinleşmiş</a:t>
            </a:r>
            <a:r>
              <a:rPr lang="tr-TR" sz="1445" b="1" dirty="0">
                <a:solidFill>
                  <a:prstClr val="black"/>
                </a:solidFill>
                <a:latin typeface="Times New Roman" panose="02020603050405020304" pitchFamily="18" charset="0"/>
                <a:cs typeface="Times New Roman" panose="02020603050405020304" pitchFamily="18" charset="0"/>
              </a:rPr>
              <a:t> İdari Para Cezaları</a:t>
            </a:r>
          </a:p>
        </p:txBody>
      </p:sp>
      <p:sp>
        <p:nvSpPr>
          <p:cNvPr id="16" name="Dikdörtgen 15">
            <a:extLst>
              <a:ext uri="{FF2B5EF4-FFF2-40B4-BE49-F238E27FC236}">
                <a16:creationId xmlns:a16="http://schemas.microsoft.com/office/drawing/2014/main" id="{FFFF0DDB-863B-4C26-8F22-0482FC5C86C2}"/>
              </a:ext>
            </a:extLst>
          </p:cNvPr>
          <p:cNvSpPr/>
          <p:nvPr/>
        </p:nvSpPr>
        <p:spPr>
          <a:xfrm>
            <a:off x="1650304" y="3735113"/>
            <a:ext cx="8891393" cy="2274854"/>
          </a:xfrm>
          <a:prstGeom prst="rect">
            <a:avLst/>
          </a:prstGeom>
        </p:spPr>
        <p:txBody>
          <a:bodyPr wrap="square">
            <a:spAutoFit/>
          </a:bodyPr>
          <a:lstStyle/>
          <a:p>
            <a:pPr algn="just" defTabSz="1201064"/>
            <a:r>
              <a:rPr lang="tr-TR" sz="1576" dirty="0">
                <a:solidFill>
                  <a:prstClr val="black"/>
                </a:solidFill>
                <a:latin typeface="Times New Roman" panose="02020603050405020304" pitchFamily="18" charset="0"/>
                <a:cs typeface="Times New Roman" panose="02020603050405020304" pitchFamily="18" charset="0"/>
              </a:rPr>
              <a:t>        31/12/2022 tarihi( bu tarih dahil) işlenen fiillere ilişkin olup son başvuru tarihine kadar başvuran borçlulara ilk taksit ödeme süresinin sonuna  kadar tebliğ edilen idari para cezası asılları da yeniden yapılandırma kapsamına alınacaktır.</a:t>
            </a:r>
          </a:p>
          <a:p>
            <a:pPr algn="just" defTabSz="1201064"/>
            <a:r>
              <a:rPr lang="tr-TR" sz="1576" dirty="0">
                <a:solidFill>
                  <a:prstClr val="black"/>
                </a:solidFill>
                <a:latin typeface="Times New Roman" panose="02020603050405020304" pitchFamily="18" charset="0"/>
                <a:cs typeface="Times New Roman" panose="02020603050405020304" pitchFamily="18" charset="0"/>
              </a:rPr>
              <a:t>        Bu bakımdan, 31/12/2022 tarihinden önce (bu tarih dâhil) işlenen </a:t>
            </a:r>
            <a:r>
              <a:rPr lang="tr-TR" sz="1576" dirty="0" err="1">
                <a:solidFill>
                  <a:prstClr val="black"/>
                </a:solidFill>
                <a:latin typeface="Times New Roman" panose="02020603050405020304" pitchFamily="18" charset="0"/>
                <a:cs typeface="Times New Roman" panose="02020603050405020304" pitchFamily="18" charset="0"/>
              </a:rPr>
              <a:t>fiilllere</a:t>
            </a:r>
            <a:r>
              <a:rPr lang="tr-TR" sz="1576" dirty="0">
                <a:solidFill>
                  <a:prstClr val="black"/>
                </a:solidFill>
                <a:latin typeface="Times New Roman" panose="02020603050405020304" pitchFamily="18" charset="0"/>
                <a:cs typeface="Times New Roman" panose="02020603050405020304" pitchFamily="18" charset="0"/>
              </a:rPr>
              <a:t> ilişkin olup 24/2/2023 (bu tarih dâhil) ila </a:t>
            </a:r>
            <a:r>
              <a:rPr lang="tr-TR" sz="1576" dirty="0">
                <a:solidFill>
                  <a:prstClr val="black"/>
                </a:solidFill>
                <a:highlight>
                  <a:srgbClr val="00FFFF"/>
                </a:highlight>
                <a:latin typeface="Times New Roman" panose="02020603050405020304" pitchFamily="18" charset="0"/>
                <a:cs typeface="Times New Roman" panose="02020603050405020304" pitchFamily="18" charset="0"/>
              </a:rPr>
              <a:t>11/6/2023 </a:t>
            </a:r>
            <a:r>
              <a:rPr lang="tr-TR" sz="1576" dirty="0">
                <a:solidFill>
                  <a:prstClr val="black"/>
                </a:solidFill>
                <a:latin typeface="Times New Roman" panose="02020603050405020304" pitchFamily="18" charset="0"/>
                <a:cs typeface="Times New Roman" panose="02020603050405020304" pitchFamily="18" charset="0"/>
              </a:rPr>
              <a:t>(bu tarih dahil) tarihleri arasında tebliğ edilen idari para cezaları yapılandırma kapsamına dahil olacaktır.</a:t>
            </a:r>
          </a:p>
          <a:p>
            <a:pPr algn="just" defTabSz="1201064"/>
            <a:r>
              <a:rPr lang="tr-TR" sz="1576" dirty="0">
                <a:solidFill>
                  <a:prstClr val="black"/>
                </a:solidFill>
                <a:latin typeface="Times New Roman" panose="02020603050405020304" pitchFamily="18" charset="0"/>
                <a:cs typeface="Times New Roman" panose="02020603050405020304" pitchFamily="18" charset="0"/>
              </a:rPr>
              <a:t>          </a:t>
            </a:r>
            <a:r>
              <a:rPr lang="tr-TR" sz="1576" b="1" dirty="0">
                <a:solidFill>
                  <a:prstClr val="black"/>
                </a:solidFill>
                <a:latin typeface="Times New Roman" panose="02020603050405020304" pitchFamily="18" charset="0"/>
                <a:cs typeface="Times New Roman" panose="02020603050405020304" pitchFamily="18" charset="0"/>
              </a:rPr>
              <a:t>İlk taksit son ödeme tarihine kadar tebliğ edilen idari para cezaları, </a:t>
            </a:r>
          </a:p>
          <a:p>
            <a:pPr algn="just" defTabSz="1201064"/>
            <a:r>
              <a:rPr lang="tr-TR" sz="1576" b="1" dirty="0">
                <a:solidFill>
                  <a:prstClr val="black"/>
                </a:solidFill>
                <a:latin typeface="Times New Roman" panose="02020603050405020304" pitchFamily="18" charset="0"/>
                <a:cs typeface="Times New Roman" panose="02020603050405020304" pitchFamily="18" charset="0"/>
              </a:rPr>
              <a:t>          </a:t>
            </a:r>
            <a:r>
              <a:rPr lang="tr-TR" sz="1576" dirty="0">
                <a:solidFill>
                  <a:prstClr val="black"/>
                </a:solidFill>
                <a:latin typeface="Times New Roman" panose="02020603050405020304" pitchFamily="18" charset="0"/>
                <a:cs typeface="Times New Roman" panose="02020603050405020304" pitchFamily="18" charset="0"/>
              </a:rPr>
              <a:t>işverenlerce/ilgililerce bu cezalara itiraz edilmeyeceğine dair yazılı beyanda bulunmaları şartıyla kesinleşmiş gibi kabul edilerek yapılandırma kapsamına dahil edilecektir.</a:t>
            </a:r>
          </a:p>
        </p:txBody>
      </p:sp>
      <p:pic>
        <p:nvPicPr>
          <p:cNvPr id="2" name="Resim 1" descr="metin içeren bir resim&#10;&#10;Açıklama otomatik olarak oluşturuldu">
            <a:extLst>
              <a:ext uri="{FF2B5EF4-FFF2-40B4-BE49-F238E27FC236}">
                <a16:creationId xmlns:a16="http://schemas.microsoft.com/office/drawing/2014/main" id="{E1846570-3B6C-FB22-696B-BB01AC03F5D4}"/>
              </a:ext>
            </a:extLst>
          </p:cNvPr>
          <p:cNvPicPr>
            <a:picLocks noChangeAspect="1"/>
          </p:cNvPicPr>
          <p:nvPr/>
        </p:nvPicPr>
        <p:blipFill>
          <a:blip r:embed="rId3"/>
          <a:stretch>
            <a:fillRect/>
          </a:stretch>
        </p:blipFill>
        <p:spPr>
          <a:xfrm>
            <a:off x="1885357" y="575142"/>
            <a:ext cx="1526492" cy="858652"/>
          </a:xfrm>
          <a:prstGeom prst="rect">
            <a:avLst/>
          </a:prstGeom>
          <a:noFill/>
          <a:effectLst>
            <a:glow>
              <a:schemeClr val="bg1">
                <a:lumMod val="65000"/>
                <a:lumOff val="35000"/>
              </a:schemeClr>
            </a:glow>
          </a:effectLst>
        </p:spPr>
      </p:pic>
    </p:spTree>
    <p:extLst>
      <p:ext uri="{BB962C8B-B14F-4D97-AF65-F5344CB8AC3E}">
        <p14:creationId xmlns:p14="http://schemas.microsoft.com/office/powerpoint/2010/main" val="809869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4015235" y="573459"/>
            <a:ext cx="5738886" cy="906887"/>
            <a:chOff x="416739" y="144732"/>
            <a:chExt cx="5946662" cy="690452"/>
          </a:xfrm>
        </p:grpSpPr>
        <p:sp>
          <p:nvSpPr>
            <p:cNvPr id="179" name="Google Shape;179;p26"/>
            <p:cNvSpPr/>
            <p:nvPr/>
          </p:nvSpPr>
          <p:spPr>
            <a:xfrm>
              <a:off x="416739" y="144732"/>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ea typeface="Times New Roman"/>
                  <a:cs typeface="Times New Roman"/>
                  <a:sym typeface="Times New Roman"/>
                </a:rPr>
                <a:t>BAŞVURU SÜRESİ, YERİ, ŞEKLİ VE TAKSİT ÖDEME SÜRELERI</a:t>
              </a: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sp>
        <p:nvSpPr>
          <p:cNvPr id="4" name="Dikdörtgen 3">
            <a:extLst>
              <a:ext uri="{FF2B5EF4-FFF2-40B4-BE49-F238E27FC236}">
                <a16:creationId xmlns:a16="http://schemas.microsoft.com/office/drawing/2014/main" id="{4EB5A20D-BD7B-41C1-95BC-FB27CB45CCFA}"/>
              </a:ext>
            </a:extLst>
          </p:cNvPr>
          <p:cNvSpPr/>
          <p:nvPr/>
        </p:nvSpPr>
        <p:spPr>
          <a:xfrm>
            <a:off x="1536502" y="1611317"/>
            <a:ext cx="9521139" cy="3002360"/>
          </a:xfrm>
          <a:prstGeom prst="rect">
            <a:avLst/>
          </a:prstGeom>
        </p:spPr>
        <p:txBody>
          <a:bodyPr wrap="square">
            <a:spAutoFit/>
          </a:bodyPr>
          <a:lstStyle/>
          <a:p>
            <a:pPr algn="just" defTabSz="1201064"/>
            <a:r>
              <a:rPr lang="tr-TR" sz="1576" dirty="0">
                <a:solidFill>
                  <a:prstClr val="black"/>
                </a:solidFill>
                <a:latin typeface="Times New Roman" panose="02020603050405020304" pitchFamily="18" charset="0"/>
                <a:cs typeface="Times New Roman" panose="02020603050405020304" pitchFamily="18" charset="0"/>
              </a:rPr>
              <a:t>           </a:t>
            </a:r>
            <a:r>
              <a:rPr lang="tr-TR" sz="1576" b="1" dirty="0">
                <a:solidFill>
                  <a:prstClr val="black"/>
                </a:solidFill>
                <a:latin typeface="Times New Roman" panose="02020603050405020304" pitchFamily="18" charset="0"/>
                <a:cs typeface="Times New Roman" panose="02020603050405020304" pitchFamily="18" charset="0"/>
              </a:rPr>
              <a:t>1-</a:t>
            </a:r>
            <a:r>
              <a:rPr lang="tr-TR" sz="1576" dirty="0">
                <a:solidFill>
                  <a:prstClr val="black"/>
                </a:solidFill>
                <a:latin typeface="Times New Roman" panose="02020603050405020304" pitchFamily="18" charset="0"/>
                <a:cs typeface="Times New Roman" panose="02020603050405020304" pitchFamily="18" charset="0"/>
              </a:rPr>
              <a:t>7440 sayılı Kanun’un 9 uncu maddesinin birinci fıkrasının (a) bendi uyarınca; borçluların kapsama giren Kurum alacaklarını yapılandırabilmeleri için son başvuru tarihi (Cumhurbaşkanınca uzatılmadığı müddetçe </a:t>
            </a:r>
            <a:r>
              <a:rPr lang="tr-TR" sz="1576" dirty="0">
                <a:solidFill>
                  <a:prstClr val="black"/>
                </a:solidFill>
                <a:highlight>
                  <a:srgbClr val="FFFF00"/>
                </a:highlight>
                <a:latin typeface="Times New Roman" panose="02020603050405020304" pitchFamily="18" charset="0"/>
                <a:cs typeface="Times New Roman" panose="02020603050405020304" pitchFamily="18" charset="0"/>
              </a:rPr>
              <a:t>31/5/2023</a:t>
            </a:r>
            <a:r>
              <a:rPr lang="tr-TR" sz="1576" dirty="0">
                <a:solidFill>
                  <a:prstClr val="black"/>
                </a:solidFill>
                <a:latin typeface="Times New Roman" panose="02020603050405020304" pitchFamily="18" charset="0"/>
                <a:cs typeface="Times New Roman" panose="02020603050405020304" pitchFamily="18" charset="0"/>
              </a:rPr>
              <a:t> tarihi esas alınacaktır.) mesai bitimine kadar ilgili üniteye/birime </a:t>
            </a:r>
            <a:r>
              <a:rPr lang="tr-TR" sz="1576" dirty="0">
                <a:solidFill>
                  <a:prstClr val="black"/>
                </a:solidFill>
                <a:highlight>
                  <a:srgbClr val="FFFF00"/>
                </a:highlight>
                <a:latin typeface="Times New Roman" panose="02020603050405020304" pitchFamily="18" charset="0"/>
                <a:cs typeface="Times New Roman" panose="02020603050405020304" pitchFamily="18" charset="0"/>
              </a:rPr>
              <a:t>şahsen,</a:t>
            </a:r>
            <a:r>
              <a:rPr lang="tr-TR" sz="1576" dirty="0">
                <a:solidFill>
                  <a:prstClr val="black"/>
                </a:solidFill>
                <a:latin typeface="Times New Roman" panose="02020603050405020304" pitchFamily="18" charset="0"/>
                <a:cs typeface="Times New Roman" panose="02020603050405020304" pitchFamily="18" charset="0"/>
              </a:rPr>
              <a:t> </a:t>
            </a:r>
            <a:r>
              <a:rPr lang="tr-TR" sz="1576" dirty="0">
                <a:solidFill>
                  <a:prstClr val="black"/>
                </a:solidFill>
                <a:highlight>
                  <a:srgbClr val="FFFF00"/>
                </a:highlight>
                <a:latin typeface="Times New Roman" panose="02020603050405020304" pitchFamily="18" charset="0"/>
                <a:cs typeface="Times New Roman" panose="02020603050405020304" pitchFamily="18" charset="0"/>
              </a:rPr>
              <a:t>posta yoluyla</a:t>
            </a:r>
            <a:r>
              <a:rPr lang="tr-TR" sz="1576" dirty="0">
                <a:solidFill>
                  <a:prstClr val="black"/>
                </a:solidFill>
                <a:latin typeface="Times New Roman" panose="02020603050405020304" pitchFamily="18" charset="0"/>
                <a:cs typeface="Times New Roman" panose="02020603050405020304" pitchFamily="18" charset="0"/>
              </a:rPr>
              <a:t>, </a:t>
            </a:r>
            <a:r>
              <a:rPr lang="tr-TR" sz="1576" dirty="0">
                <a:solidFill>
                  <a:prstClr val="black"/>
                </a:solidFill>
                <a:highlight>
                  <a:srgbClr val="FFFF00"/>
                </a:highlight>
                <a:latin typeface="Times New Roman" panose="02020603050405020304" pitchFamily="18" charset="0"/>
                <a:cs typeface="Times New Roman" panose="02020603050405020304" pitchFamily="18" charset="0"/>
              </a:rPr>
              <a:t>e-Devle</a:t>
            </a:r>
            <a:r>
              <a:rPr lang="tr-TR" sz="1576" dirty="0">
                <a:solidFill>
                  <a:prstClr val="black"/>
                </a:solidFill>
                <a:latin typeface="Times New Roman" panose="02020603050405020304" pitchFamily="18" charset="0"/>
                <a:cs typeface="Times New Roman" panose="02020603050405020304" pitchFamily="18" charset="0"/>
              </a:rPr>
              <a:t>t üzerinden veya son başvuru tarihi saat 23.59’a kadar e-Sigorta yoluyla başvuruda bulunmaları gerekmektedir.</a:t>
            </a:r>
          </a:p>
          <a:p>
            <a:pPr algn="just" defTabSz="1201064"/>
            <a:endParaRPr lang="tr-TR" sz="1576" dirty="0">
              <a:solidFill>
                <a:prstClr val="black"/>
              </a:solidFill>
              <a:latin typeface="Times New Roman" panose="02020603050405020304" pitchFamily="18" charset="0"/>
              <a:cs typeface="Times New Roman" panose="02020603050405020304" pitchFamily="18" charset="0"/>
            </a:endParaRPr>
          </a:p>
          <a:p>
            <a:pPr algn="just" defTabSz="1201064"/>
            <a:r>
              <a:rPr lang="tr-TR" sz="1576" dirty="0">
                <a:solidFill>
                  <a:prstClr val="black"/>
                </a:solidFill>
                <a:latin typeface="Times New Roman" panose="02020603050405020304" pitchFamily="18" charset="0"/>
                <a:cs typeface="Times New Roman" panose="02020603050405020304" pitchFamily="18" charset="0"/>
              </a:rPr>
              <a:t>           </a:t>
            </a:r>
            <a:r>
              <a:rPr lang="tr-TR" sz="1576" b="1" dirty="0">
                <a:solidFill>
                  <a:prstClr val="black"/>
                </a:solidFill>
                <a:latin typeface="Times New Roman" panose="02020603050405020304" pitchFamily="18" charset="0"/>
                <a:cs typeface="Times New Roman" panose="02020603050405020304" pitchFamily="18" charset="0"/>
              </a:rPr>
              <a:t>2-</a:t>
            </a:r>
            <a:r>
              <a:rPr lang="tr-TR" sz="1576" dirty="0">
                <a:solidFill>
                  <a:prstClr val="black"/>
                </a:solidFill>
                <a:latin typeface="Times New Roman" panose="02020603050405020304" pitchFamily="18" charset="0"/>
                <a:cs typeface="Times New Roman" panose="02020603050405020304" pitchFamily="18" charset="0"/>
              </a:rPr>
              <a:t>Diğer yandan 5510 sayılı Kanun’un 4 üncü maddesinin birinci fıkrasının (a) bendi kapsamında çalıştırılan sigortalılardan kaynaklanan sigorta primi, işsizlik sigortası primi, sosyal güvenlik destek primi, idari para cezası, damga vergisi, özel işlem vergisi, eğitime katkı payı ve eksik işçilikten kaynaklanan prim borçları için </a:t>
            </a:r>
            <a:r>
              <a:rPr lang="tr-TR" sz="1576" dirty="0">
                <a:solidFill>
                  <a:prstClr val="black"/>
                </a:solidFill>
                <a:highlight>
                  <a:srgbClr val="FFFF00"/>
                </a:highlight>
                <a:latin typeface="Times New Roman" panose="02020603050405020304" pitchFamily="18" charset="0"/>
                <a:cs typeface="Times New Roman" panose="02020603050405020304" pitchFamily="18" charset="0"/>
              </a:rPr>
              <a:t>e-Bildirge şifresi aktif olanlar tarafından yapılacak başvurular e-Sigorta kanalıyla yapılacaktır</a:t>
            </a:r>
            <a:r>
              <a:rPr lang="tr-TR" sz="1576" dirty="0">
                <a:solidFill>
                  <a:prstClr val="black"/>
                </a:solidFill>
                <a:latin typeface="Times New Roman" panose="02020603050405020304" pitchFamily="18" charset="0"/>
                <a:cs typeface="Times New Roman" panose="02020603050405020304" pitchFamily="18" charset="0"/>
              </a:rPr>
              <a:t>. Ayrıca posta yoluyla yapılan başvurular da kabul edilecektir.</a:t>
            </a:r>
          </a:p>
          <a:p>
            <a:pPr algn="just" defTabSz="1201064"/>
            <a:r>
              <a:rPr lang="tr-TR" sz="1576" dirty="0">
                <a:solidFill>
                  <a:prstClr val="black"/>
                </a:solidFill>
                <a:latin typeface="Times New Roman" panose="02020603050405020304" pitchFamily="18" charset="0"/>
                <a:cs typeface="Times New Roman" panose="02020603050405020304" pitchFamily="18" charset="0"/>
              </a:rPr>
              <a:t> </a:t>
            </a:r>
          </a:p>
          <a:p>
            <a:pPr algn="just" defTabSz="1201064"/>
            <a:r>
              <a:rPr lang="tr-TR" sz="1576" dirty="0">
                <a:solidFill>
                  <a:prstClr val="black"/>
                </a:solidFill>
                <a:latin typeface="Times New Roman" panose="02020603050405020304" pitchFamily="18" charset="0"/>
                <a:cs typeface="Times New Roman" panose="02020603050405020304" pitchFamily="18" charset="0"/>
              </a:rPr>
              <a:t>          </a:t>
            </a:r>
          </a:p>
        </p:txBody>
      </p:sp>
      <p:pic>
        <p:nvPicPr>
          <p:cNvPr id="2" name="Resim 1" descr="metin içeren bir resim&#10;&#10;Açıklama otomatik olarak oluşturuldu">
            <a:extLst>
              <a:ext uri="{FF2B5EF4-FFF2-40B4-BE49-F238E27FC236}">
                <a16:creationId xmlns:a16="http://schemas.microsoft.com/office/drawing/2014/main" id="{1CD2EE68-F563-3F86-8FDB-A8290A4DA9D0}"/>
              </a:ext>
            </a:extLst>
          </p:cNvPr>
          <p:cNvPicPr>
            <a:picLocks noChangeAspect="1"/>
          </p:cNvPicPr>
          <p:nvPr/>
        </p:nvPicPr>
        <p:blipFill>
          <a:blip r:embed="rId3"/>
          <a:stretch>
            <a:fillRect/>
          </a:stretch>
        </p:blipFill>
        <p:spPr>
          <a:xfrm>
            <a:off x="1536502" y="515236"/>
            <a:ext cx="1526492" cy="858652"/>
          </a:xfrm>
          <a:prstGeom prst="rect">
            <a:avLst/>
          </a:prstGeom>
          <a:noFill/>
          <a:effectLst>
            <a:glow>
              <a:schemeClr val="bg1">
                <a:lumMod val="65000"/>
                <a:lumOff val="35000"/>
              </a:schemeClr>
            </a:glow>
          </a:effectLst>
        </p:spPr>
      </p:pic>
      <p:sp>
        <p:nvSpPr>
          <p:cNvPr id="3" name="Dikdörtgen 2">
            <a:extLst>
              <a:ext uri="{FF2B5EF4-FFF2-40B4-BE49-F238E27FC236}">
                <a16:creationId xmlns:a16="http://schemas.microsoft.com/office/drawing/2014/main" id="{E5428DA7-93EC-B32E-34BB-08F8F7BFEF25}"/>
              </a:ext>
            </a:extLst>
          </p:cNvPr>
          <p:cNvSpPr/>
          <p:nvPr/>
        </p:nvSpPr>
        <p:spPr>
          <a:xfrm>
            <a:off x="1715863" y="4203757"/>
            <a:ext cx="9341777" cy="819840"/>
          </a:xfrm>
          <a:prstGeom prst="rect">
            <a:avLst/>
          </a:prstGeom>
          <a:noFill/>
        </p:spPr>
        <p:txBody>
          <a:bodyPr wrap="square">
            <a:spAutoFit/>
          </a:bodyPr>
          <a:lstStyle/>
          <a:p>
            <a:pPr algn="just" defTabSz="1201064"/>
            <a:r>
              <a:rPr lang="tr-TR" sz="1576" dirty="0">
                <a:solidFill>
                  <a:prstClr val="black"/>
                </a:solidFill>
                <a:latin typeface="Times New Roman" panose="02020603050405020304" pitchFamily="18" charset="0"/>
              </a:rPr>
              <a:t>       </a:t>
            </a:r>
            <a:r>
              <a:rPr lang="tr-TR" sz="1576" b="1" dirty="0">
                <a:solidFill>
                  <a:prstClr val="black"/>
                </a:solidFill>
                <a:latin typeface="Times New Roman" panose="02020603050405020304" pitchFamily="18" charset="0"/>
              </a:rPr>
              <a:t> 3- </a:t>
            </a:r>
            <a:r>
              <a:rPr lang="tr-TR" sz="1576" dirty="0">
                <a:solidFill>
                  <a:prstClr val="black"/>
                </a:solidFill>
                <a:latin typeface="Times New Roman" panose="02020603050405020304" pitchFamily="18" charset="0"/>
              </a:rPr>
              <a:t>5510 sayılı Kanun’un </a:t>
            </a:r>
            <a:r>
              <a:rPr lang="tr-TR" sz="1576" dirty="0">
                <a:solidFill>
                  <a:srgbClr val="FF0000"/>
                </a:solidFill>
                <a:latin typeface="Times New Roman" panose="02020603050405020304" pitchFamily="18" charset="0"/>
              </a:rPr>
              <a:t>4 üncü maddesinin birinci fıkrasının (b) bendi kapsamındaki </a:t>
            </a:r>
            <a:r>
              <a:rPr lang="tr-TR" sz="1576" dirty="0">
                <a:solidFill>
                  <a:prstClr val="black"/>
                </a:solidFill>
                <a:latin typeface="Times New Roman" panose="02020603050405020304" pitchFamily="18" charset="0"/>
              </a:rPr>
              <a:t>sigortalılık statüsünden kaynaklanan prim borçları için </a:t>
            </a:r>
            <a:r>
              <a:rPr lang="tr-TR" sz="1576" dirty="0">
                <a:solidFill>
                  <a:srgbClr val="FF0000"/>
                </a:solidFill>
                <a:latin typeface="Times New Roman" panose="02020603050405020304" pitchFamily="18" charset="0"/>
              </a:rPr>
              <a:t>e-Devlet üzerinden </a:t>
            </a:r>
            <a:r>
              <a:rPr lang="tr-TR" sz="1576" dirty="0">
                <a:solidFill>
                  <a:prstClr val="black"/>
                </a:solidFill>
                <a:latin typeface="Times New Roman" panose="02020603050405020304" pitchFamily="18" charset="0"/>
              </a:rPr>
              <a:t>veya  başvuru formunun doldurulması suretiyle elden ya da posta yoluyla </a:t>
            </a:r>
            <a:r>
              <a:rPr lang="tr-TR" sz="1576" dirty="0">
                <a:solidFill>
                  <a:srgbClr val="FF0000"/>
                </a:solidFill>
                <a:latin typeface="Times New Roman" panose="02020603050405020304" pitchFamily="18" charset="0"/>
              </a:rPr>
              <a:t>herhangi bir sosyal güvenlik il müdürlüğüne/sosyal güvenlik merkezine</a:t>
            </a:r>
            <a:r>
              <a:rPr lang="tr-TR" sz="1576" dirty="0">
                <a:solidFill>
                  <a:prstClr val="black"/>
                </a:solidFill>
                <a:latin typeface="Calibri" panose="020F0502020204030204"/>
              </a:rPr>
              <a:t>,</a:t>
            </a:r>
            <a:endParaRPr lang="tr-TR" sz="1576"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4196945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4015235" y="377069"/>
            <a:ext cx="5738886" cy="906887"/>
            <a:chOff x="416739" y="144732"/>
            <a:chExt cx="5946662" cy="690452"/>
          </a:xfrm>
        </p:grpSpPr>
        <p:sp>
          <p:nvSpPr>
            <p:cNvPr id="179" name="Google Shape;179;p26"/>
            <p:cNvSpPr/>
            <p:nvPr/>
          </p:nvSpPr>
          <p:spPr>
            <a:xfrm>
              <a:off x="416739" y="144732"/>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ea typeface="Times New Roman"/>
                  <a:cs typeface="Times New Roman"/>
                  <a:sym typeface="Times New Roman"/>
                </a:rPr>
                <a:t>YAPILANDIRMA BORCUNUN HESABI</a:t>
              </a: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pic>
        <p:nvPicPr>
          <p:cNvPr id="2" name="Resim 1" descr="metin içeren bir resim&#10;&#10;Açıklama otomatik olarak oluşturuldu">
            <a:extLst>
              <a:ext uri="{FF2B5EF4-FFF2-40B4-BE49-F238E27FC236}">
                <a16:creationId xmlns:a16="http://schemas.microsoft.com/office/drawing/2014/main" id="{71839E43-58D1-2B9D-8C54-A12BB03441DD}"/>
              </a:ext>
            </a:extLst>
          </p:cNvPr>
          <p:cNvPicPr>
            <a:picLocks noChangeAspect="1"/>
          </p:cNvPicPr>
          <p:nvPr/>
        </p:nvPicPr>
        <p:blipFill>
          <a:blip r:embed="rId3"/>
          <a:stretch>
            <a:fillRect/>
          </a:stretch>
        </p:blipFill>
        <p:spPr>
          <a:xfrm>
            <a:off x="1626182" y="260623"/>
            <a:ext cx="1526492" cy="858652"/>
          </a:xfrm>
          <a:prstGeom prst="rect">
            <a:avLst/>
          </a:prstGeom>
          <a:noFill/>
          <a:effectLst>
            <a:glow>
              <a:schemeClr val="bg1">
                <a:lumMod val="65000"/>
                <a:lumOff val="35000"/>
              </a:schemeClr>
            </a:glow>
          </a:effectLst>
        </p:spPr>
      </p:pic>
      <p:sp>
        <p:nvSpPr>
          <p:cNvPr id="4" name="Metin kutusu 3">
            <a:extLst>
              <a:ext uri="{FF2B5EF4-FFF2-40B4-BE49-F238E27FC236}">
                <a16:creationId xmlns:a16="http://schemas.microsoft.com/office/drawing/2014/main" id="{90C20925-4CB8-947F-57F4-1A418A334C4E}"/>
              </a:ext>
            </a:extLst>
          </p:cNvPr>
          <p:cNvSpPr txBox="1"/>
          <p:nvPr/>
        </p:nvSpPr>
        <p:spPr>
          <a:xfrm>
            <a:off x="1626183" y="1778394"/>
            <a:ext cx="9049732" cy="1477328"/>
          </a:xfrm>
          <a:prstGeom prst="rect">
            <a:avLst/>
          </a:prstGeom>
          <a:noFill/>
        </p:spPr>
        <p:txBody>
          <a:bodyPr wrap="square">
            <a:spAutoFit/>
          </a:bodyPr>
          <a:lstStyle/>
          <a:p>
            <a:endParaRPr lang="tr-TR" dirty="0"/>
          </a:p>
          <a:p>
            <a:pPr algn="just"/>
            <a:r>
              <a:rPr lang="tr-TR" dirty="0"/>
              <a:t>7440 sayılı Kanun kapsamına giren alacak asıllarına, ödeme vadesinin sona erdiği tarihten, </a:t>
            </a:r>
            <a:r>
              <a:rPr lang="tr-TR" dirty="0">
                <a:highlight>
                  <a:srgbClr val="FFFF00"/>
                </a:highlight>
              </a:rPr>
              <a:t>Kanunun yayımlandığı 12/3/2023 tarihine kadar </a:t>
            </a:r>
            <a:r>
              <a:rPr lang="tr-TR" dirty="0"/>
              <a:t>(bu tarih hariç) geçen süre için TEFE/ÜFE/Yİ-ÜFE aylık değişim oranları basit usulde uygulanmak suretiyle, gecikme cezası ve gecikme zammı yerine tahsil edilecek tutar hesaplanacaktır.</a:t>
            </a:r>
          </a:p>
        </p:txBody>
      </p:sp>
      <p:sp>
        <p:nvSpPr>
          <p:cNvPr id="5" name="Metin kutusu 4">
            <a:extLst>
              <a:ext uri="{FF2B5EF4-FFF2-40B4-BE49-F238E27FC236}">
                <a16:creationId xmlns:a16="http://schemas.microsoft.com/office/drawing/2014/main" id="{ACFA43B8-97B0-FC93-8D16-BEDEDD2CCC3E}"/>
              </a:ext>
            </a:extLst>
          </p:cNvPr>
          <p:cNvSpPr txBox="1"/>
          <p:nvPr/>
        </p:nvSpPr>
        <p:spPr>
          <a:xfrm>
            <a:off x="1626182" y="3602278"/>
            <a:ext cx="9049733" cy="646331"/>
          </a:xfrm>
          <a:prstGeom prst="rect">
            <a:avLst/>
          </a:prstGeom>
          <a:noFill/>
        </p:spPr>
        <p:txBody>
          <a:bodyPr wrap="square">
            <a:spAutoFit/>
          </a:bodyPr>
          <a:lstStyle/>
          <a:p>
            <a:pPr algn="just"/>
            <a:r>
              <a:rPr lang="tr-TR" dirty="0"/>
              <a:t>Kanunun yayımlandığı tarihten, ödeme tarihine kadar geçen süre için gecikme cezası, gecikme zammı ve faiz uygulanmayacaktır.</a:t>
            </a:r>
          </a:p>
        </p:txBody>
      </p:sp>
    </p:spTree>
    <p:extLst>
      <p:ext uri="{BB962C8B-B14F-4D97-AF65-F5344CB8AC3E}">
        <p14:creationId xmlns:p14="http://schemas.microsoft.com/office/powerpoint/2010/main" val="4158479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4015235" y="377069"/>
            <a:ext cx="5738886" cy="906887"/>
            <a:chOff x="416739" y="144732"/>
            <a:chExt cx="5946662" cy="690452"/>
          </a:xfrm>
        </p:grpSpPr>
        <p:sp>
          <p:nvSpPr>
            <p:cNvPr id="179" name="Google Shape;179;p26"/>
            <p:cNvSpPr/>
            <p:nvPr/>
          </p:nvSpPr>
          <p:spPr>
            <a:xfrm>
              <a:off x="416739" y="144732"/>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ea typeface="Times New Roman"/>
                  <a:cs typeface="Times New Roman"/>
                  <a:sym typeface="Times New Roman"/>
                </a:rPr>
                <a:t>BAŞVURU SÜRESİ, YERİ, ŞEKLİ VE TAKSİT ÖDEME SÜRELERI</a:t>
              </a: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sp>
        <p:nvSpPr>
          <p:cNvPr id="8" name="Dikdörtgen 7">
            <a:extLst>
              <a:ext uri="{FF2B5EF4-FFF2-40B4-BE49-F238E27FC236}">
                <a16:creationId xmlns:a16="http://schemas.microsoft.com/office/drawing/2014/main" id="{70DD58CE-38E5-482F-A383-B0DA10A2DE44}"/>
              </a:ext>
            </a:extLst>
          </p:cNvPr>
          <p:cNvSpPr/>
          <p:nvPr/>
        </p:nvSpPr>
        <p:spPr>
          <a:xfrm>
            <a:off x="1626182" y="1781877"/>
            <a:ext cx="9506874" cy="4278094"/>
          </a:xfrm>
          <a:prstGeom prst="rect">
            <a:avLst/>
          </a:prstGeom>
          <a:noFill/>
        </p:spPr>
        <p:txBody>
          <a:bodyPr wrap="square">
            <a:spAutoFit/>
          </a:bodyPr>
          <a:lstStyle/>
          <a:p>
            <a:pPr marL="285750" indent="-285750" algn="just" defTabSz="1201064">
              <a:buFont typeface="Wingdings" panose="05000000000000000000" pitchFamily="2" charset="2"/>
              <a:buChar char="ü"/>
            </a:pPr>
            <a:r>
              <a:rPr lang="tr-TR" sz="1600" dirty="0"/>
              <a:t> Bu Kanun hükümlerine göre hesaplanan tutarlar peşin veya taksitler hâlinde ödenebilir.</a:t>
            </a:r>
          </a:p>
          <a:p>
            <a:pPr marL="285750" indent="-285750" algn="just" defTabSz="1201064">
              <a:buFont typeface="Wingdings" panose="05000000000000000000" pitchFamily="2" charset="2"/>
              <a:buChar char="ü"/>
            </a:pPr>
            <a:r>
              <a:rPr lang="tr-TR" sz="1600" dirty="0"/>
              <a:t> </a:t>
            </a:r>
            <a:r>
              <a:rPr lang="tr-TR" sz="1600" dirty="0">
                <a:highlight>
                  <a:srgbClr val="FFFF00"/>
                </a:highlight>
              </a:rPr>
              <a:t>Taksitler aylık olarak ödenecektir.</a:t>
            </a:r>
          </a:p>
          <a:p>
            <a:pPr marL="285750" indent="-285750" algn="just" defTabSz="1201064">
              <a:buFont typeface="Wingdings" panose="05000000000000000000" pitchFamily="2" charset="2"/>
              <a:buChar char="ü"/>
            </a:pPr>
            <a:r>
              <a:rPr lang="tr-TR" sz="1600" dirty="0"/>
              <a:t>Başvuru ve taksit ödeme sürelerinin son gününün resmî tatile rastlaması hâlinde süre, tatili izleyen ilk iş günü mesai saati sonunda biter. </a:t>
            </a:r>
          </a:p>
          <a:p>
            <a:pPr marL="285750" indent="-285750" algn="just" defTabSz="1201064">
              <a:buFont typeface="Wingdings" panose="05000000000000000000" pitchFamily="2" charset="2"/>
              <a:buChar char="ü"/>
            </a:pPr>
            <a:r>
              <a:rPr lang="tr-TR" sz="1600" dirty="0"/>
              <a:t>Hesaplanan tutarların tamamının ilk taksit ödeme süresi içinde peşin olarak ödenmesi hâlinde katsayı uygulanmaz</a:t>
            </a:r>
          </a:p>
          <a:p>
            <a:pPr marL="285750" indent="-285750" algn="just" defTabSz="1201064">
              <a:buFont typeface="Wingdings" panose="05000000000000000000" pitchFamily="2" charset="2"/>
              <a:buChar char="ü"/>
            </a:pPr>
            <a:r>
              <a:rPr lang="tr-TR" sz="1600" dirty="0">
                <a:solidFill>
                  <a:prstClr val="black"/>
                </a:solidFill>
                <a:latin typeface="Times New Roman" panose="02020603050405020304" pitchFamily="18" charset="0"/>
              </a:rPr>
              <a:t> </a:t>
            </a:r>
            <a:r>
              <a:rPr lang="tr-TR" sz="1600" dirty="0"/>
              <a:t>Hesaplanan tutarların taksitle ödenmek istenmesi hâlinde, ilgili maddelerde yer alan hükümler saklı kalmak şartıyla borçluların başvuru sırasında on iki, on sekiz, yirmi dört, otuz altı veya kırk sekiz eşit taksitte ödeme seçeneklerinden birini tercih etmeleri şarttır. </a:t>
            </a:r>
          </a:p>
          <a:p>
            <a:pPr marL="285750" indent="-285750" algn="just" defTabSz="1201064">
              <a:buFont typeface="Wingdings" panose="05000000000000000000" pitchFamily="2" charset="2"/>
              <a:buChar char="ü"/>
            </a:pPr>
            <a:r>
              <a:rPr lang="tr-TR" sz="1600" dirty="0"/>
              <a:t>Hesaplanan tutarların taksitle yapılacak ödemelerinde ilgili maddelere göre belirlenen tutar; </a:t>
            </a:r>
          </a:p>
          <a:p>
            <a:pPr marL="285750" indent="-285750" algn="just" defTabSz="1201064">
              <a:buFont typeface="Wingdings" panose="05000000000000000000" pitchFamily="2" charset="2"/>
              <a:buChar char="ü"/>
            </a:pPr>
            <a:r>
              <a:rPr lang="tr-TR" sz="1600" dirty="0"/>
              <a:t>1) On iki eşit taksit için (1,09), </a:t>
            </a:r>
          </a:p>
          <a:p>
            <a:pPr marL="285750" indent="-285750" algn="just" defTabSz="1201064">
              <a:buFont typeface="Wingdings" panose="05000000000000000000" pitchFamily="2" charset="2"/>
              <a:buChar char="ü"/>
            </a:pPr>
            <a:r>
              <a:rPr lang="tr-TR" sz="1600" dirty="0"/>
              <a:t>2) On sekiz eşit taksit için (1,135), </a:t>
            </a:r>
          </a:p>
          <a:p>
            <a:pPr marL="285750" indent="-285750" algn="just" defTabSz="1201064">
              <a:buFont typeface="Wingdings" panose="05000000000000000000" pitchFamily="2" charset="2"/>
              <a:buChar char="ü"/>
            </a:pPr>
            <a:r>
              <a:rPr lang="tr-TR" sz="1600" dirty="0"/>
              <a:t>3) Yirmi dört eşit taksit için (1,18), </a:t>
            </a:r>
          </a:p>
          <a:p>
            <a:pPr marL="285750" indent="-285750" algn="just" defTabSz="1201064">
              <a:buFont typeface="Wingdings" panose="05000000000000000000" pitchFamily="2" charset="2"/>
              <a:buChar char="ü"/>
            </a:pPr>
            <a:r>
              <a:rPr lang="tr-TR" sz="1600" dirty="0"/>
              <a:t>4) Otuz altı eşit taksit için (1,27), </a:t>
            </a:r>
          </a:p>
          <a:p>
            <a:pPr marL="285750" indent="-285750" algn="just" defTabSz="1201064">
              <a:buFont typeface="Wingdings" panose="05000000000000000000" pitchFamily="2" charset="2"/>
              <a:buChar char="ü"/>
            </a:pPr>
            <a:r>
              <a:rPr lang="tr-TR" sz="1600" dirty="0"/>
              <a:t>5) Kırk sekiz eşit taksit için (1,36), katsayısı ile çarpılır ve bulunan tutar taksit sayısına bölünmek suretiyle aylık dönemler hâlinde ödenecek taksit tutarı hesaplanır. Bu Kanun hükümlerinden yararlanmak üzere başvuruda bulunan borçlulara tercih ettikleri taksit süresine uygun ödeme planı verilir.</a:t>
            </a:r>
            <a:endParaRPr lang="tr-TR" sz="1576" dirty="0">
              <a:solidFill>
                <a:prstClr val="black"/>
              </a:solidFill>
              <a:latin typeface="Times New Roman" panose="02020603050405020304" pitchFamily="18" charset="0"/>
            </a:endParaRPr>
          </a:p>
        </p:txBody>
      </p:sp>
      <p:pic>
        <p:nvPicPr>
          <p:cNvPr id="2" name="Resim 1" descr="metin içeren bir resim&#10;&#10;Açıklama otomatik olarak oluşturuldu">
            <a:extLst>
              <a:ext uri="{FF2B5EF4-FFF2-40B4-BE49-F238E27FC236}">
                <a16:creationId xmlns:a16="http://schemas.microsoft.com/office/drawing/2014/main" id="{71839E43-58D1-2B9D-8C54-A12BB03441DD}"/>
              </a:ext>
            </a:extLst>
          </p:cNvPr>
          <p:cNvPicPr>
            <a:picLocks noChangeAspect="1"/>
          </p:cNvPicPr>
          <p:nvPr/>
        </p:nvPicPr>
        <p:blipFill>
          <a:blip r:embed="rId3"/>
          <a:stretch>
            <a:fillRect/>
          </a:stretch>
        </p:blipFill>
        <p:spPr>
          <a:xfrm>
            <a:off x="1626182" y="260623"/>
            <a:ext cx="1526492" cy="858652"/>
          </a:xfrm>
          <a:prstGeom prst="rect">
            <a:avLst/>
          </a:prstGeom>
          <a:noFill/>
          <a:effectLst>
            <a:glow>
              <a:schemeClr val="bg1">
                <a:lumMod val="65000"/>
                <a:lumOff val="35000"/>
              </a:schemeClr>
            </a:glow>
          </a:effectLst>
        </p:spPr>
      </p:pic>
    </p:spTree>
    <p:extLst>
      <p:ext uri="{BB962C8B-B14F-4D97-AF65-F5344CB8AC3E}">
        <p14:creationId xmlns:p14="http://schemas.microsoft.com/office/powerpoint/2010/main" val="2946024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4015235" y="573459"/>
            <a:ext cx="5738886" cy="906887"/>
            <a:chOff x="416739" y="144732"/>
            <a:chExt cx="5946662" cy="690452"/>
          </a:xfrm>
        </p:grpSpPr>
        <p:sp>
          <p:nvSpPr>
            <p:cNvPr id="179" name="Google Shape;179;p26"/>
            <p:cNvSpPr/>
            <p:nvPr/>
          </p:nvSpPr>
          <p:spPr>
            <a:xfrm>
              <a:off x="416739" y="144732"/>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ea typeface="Times New Roman"/>
                  <a:cs typeface="Times New Roman"/>
                  <a:sym typeface="Times New Roman"/>
                </a:rPr>
                <a:t>ÇEŞİTLİ BAŞVURULARIN DEĞERLENDİRİLMESİ</a:t>
              </a: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sp>
        <p:nvSpPr>
          <p:cNvPr id="2" name="Dikdörtgen 1">
            <a:extLst>
              <a:ext uri="{FF2B5EF4-FFF2-40B4-BE49-F238E27FC236}">
                <a16:creationId xmlns:a16="http://schemas.microsoft.com/office/drawing/2014/main" id="{FEB46CDF-0E73-4335-8DD6-04369BE7E1AA}"/>
              </a:ext>
            </a:extLst>
          </p:cNvPr>
          <p:cNvSpPr/>
          <p:nvPr/>
        </p:nvSpPr>
        <p:spPr>
          <a:xfrm>
            <a:off x="1543236" y="1470741"/>
            <a:ext cx="9105529" cy="2538387"/>
          </a:xfrm>
          <a:prstGeom prst="rect">
            <a:avLst/>
          </a:prstGeom>
        </p:spPr>
        <p:txBody>
          <a:bodyPr wrap="square">
            <a:spAutoFit/>
          </a:bodyPr>
          <a:lstStyle/>
          <a:p>
            <a:pPr algn="just" defTabSz="1201064"/>
            <a:r>
              <a:rPr lang="tr-TR" sz="1445" dirty="0">
                <a:solidFill>
                  <a:prstClr val="black"/>
                </a:solidFill>
                <a:latin typeface="Times New Roman" panose="02020603050405020304" pitchFamily="18" charset="0"/>
                <a:cs typeface="Times New Roman" panose="02020603050405020304" pitchFamily="18" charset="0"/>
              </a:rPr>
              <a:t>          </a:t>
            </a:r>
            <a:r>
              <a:rPr lang="tr-TR" sz="1445" b="1" dirty="0">
                <a:solidFill>
                  <a:prstClr val="black"/>
                </a:solidFill>
                <a:latin typeface="Times New Roman" panose="02020603050405020304" pitchFamily="18" charset="0"/>
                <a:cs typeface="Times New Roman" panose="02020603050405020304" pitchFamily="18" charset="0"/>
              </a:rPr>
              <a:t>1-</a:t>
            </a:r>
            <a:r>
              <a:rPr lang="tr-TR" sz="1445" dirty="0">
                <a:solidFill>
                  <a:prstClr val="black"/>
                </a:solidFill>
                <a:latin typeface="Times New Roman" panose="02020603050405020304" pitchFamily="18" charset="0"/>
                <a:cs typeface="Times New Roman" panose="02020603050405020304" pitchFamily="18" charset="0"/>
              </a:rPr>
              <a:t>5510 sayılı Kanun’un 4 üncü maddesinin birinci fıkrasının (a) bendi kapsamında sigortalı çalıştıran işverenlerce </a:t>
            </a:r>
            <a:r>
              <a:rPr lang="tr-TR" sz="1445" dirty="0">
                <a:solidFill>
                  <a:prstClr val="black"/>
                </a:solidFill>
                <a:highlight>
                  <a:srgbClr val="FFFF00"/>
                </a:highlight>
                <a:latin typeface="Times New Roman" panose="02020603050405020304" pitchFamily="18" charset="0"/>
                <a:cs typeface="Times New Roman" panose="02020603050405020304" pitchFamily="18" charset="0"/>
              </a:rPr>
              <a:t>aynı veya farklı illerde birden fazla işyerinin bulunması halinde </a:t>
            </a:r>
            <a:r>
              <a:rPr lang="tr-TR" sz="1445" dirty="0">
                <a:solidFill>
                  <a:prstClr val="black"/>
                </a:solidFill>
                <a:latin typeface="Times New Roman" panose="02020603050405020304" pitchFamily="18" charset="0"/>
                <a:cs typeface="Times New Roman" panose="02020603050405020304" pitchFamily="18" charset="0"/>
              </a:rPr>
              <a:t>her bir işyeri için ayrı ayrı başvuruda bulunulması gerekmekle birlikte, başvuru süresi içinde bazı işyerleri için yapılandırma başvurusunda bulunulduğu halde bazı işyerleri için yapılandırma başvurusunda bulunulmadığı durumlarda, süresi içinde yapılan başvurusunu ispat ederek</a:t>
            </a:r>
            <a:r>
              <a:rPr lang="tr-TR" sz="1445" dirty="0">
                <a:solidFill>
                  <a:prstClr val="black"/>
                </a:solidFill>
                <a:highlight>
                  <a:srgbClr val="FFFF00"/>
                </a:highlight>
                <a:latin typeface="Times New Roman" panose="02020603050405020304" pitchFamily="18" charset="0"/>
                <a:cs typeface="Times New Roman" panose="02020603050405020304" pitchFamily="18" charset="0"/>
              </a:rPr>
              <a:t>, ilk taksit ödeme süresinin son gününe kadar </a:t>
            </a:r>
            <a:r>
              <a:rPr lang="tr-TR" sz="1445" dirty="0">
                <a:solidFill>
                  <a:prstClr val="black"/>
                </a:solidFill>
                <a:latin typeface="Times New Roman" panose="02020603050405020304" pitchFamily="18" charset="0"/>
                <a:cs typeface="Times New Roman" panose="02020603050405020304" pitchFamily="18" charset="0"/>
              </a:rPr>
              <a:t>(3/7/2023 olarak esas alınacaktır) yazılı olarak başvuruda bulunmak kaydıyla, bu işyerleri için de süresi içinde başvuruda bulunulmuş kabul edilerek işlemler sonuçlandırılacaktır. </a:t>
            </a:r>
          </a:p>
          <a:p>
            <a:pPr algn="just" defTabSz="1201064"/>
            <a:r>
              <a:rPr lang="tr-TR" sz="1445" dirty="0">
                <a:solidFill>
                  <a:prstClr val="black"/>
                </a:solidFill>
                <a:latin typeface="Times New Roman" panose="02020603050405020304" pitchFamily="18" charset="0"/>
                <a:cs typeface="Times New Roman" panose="02020603050405020304" pitchFamily="18" charset="0"/>
              </a:rPr>
              <a:t>Ancak 6/2/2023 tarihinde meydana gelen deprem felaketi nedeniyle mücbir sebep ilan edilen, Adana, Adıyaman, Diyarbakır, Elazığ, Gaziantep, Hatay, Kahramanmaraş, Kilis, Malatya, Osmaniye, Şanlıurfa illeri ile Sivas Gürün İlçesi'nde tescil edilmiş işyeri işverenlerince 1/6/2023-30/11/2023 tarihleri arasında söz konusu mücbir sebep ilan edilen yerlerdeki işyerleri için yapılan yapılandırma başvuruları anılan iller dışındaki işyerleri için yapılandırma başvurusu olarak değerlendirilmeyecektir.</a:t>
            </a:r>
          </a:p>
        </p:txBody>
      </p:sp>
      <p:sp>
        <p:nvSpPr>
          <p:cNvPr id="4" name="Dikdörtgen 3">
            <a:extLst>
              <a:ext uri="{FF2B5EF4-FFF2-40B4-BE49-F238E27FC236}">
                <a16:creationId xmlns:a16="http://schemas.microsoft.com/office/drawing/2014/main" id="{FCAC0A7F-90DC-407F-9A13-3EF27DD263ED}"/>
              </a:ext>
            </a:extLst>
          </p:cNvPr>
          <p:cNvSpPr/>
          <p:nvPr/>
        </p:nvSpPr>
        <p:spPr>
          <a:xfrm>
            <a:off x="1543233" y="4092351"/>
            <a:ext cx="9105529" cy="981807"/>
          </a:xfrm>
          <a:prstGeom prst="rect">
            <a:avLst/>
          </a:prstGeom>
        </p:spPr>
        <p:txBody>
          <a:bodyPr wrap="square">
            <a:spAutoFit/>
          </a:bodyPr>
          <a:lstStyle/>
          <a:p>
            <a:pPr algn="just" defTabSz="1201064"/>
            <a:r>
              <a:rPr lang="tr-TR" sz="1445" dirty="0">
                <a:solidFill>
                  <a:prstClr val="black"/>
                </a:solidFill>
                <a:latin typeface="Times New Roman" panose="02020603050405020304" pitchFamily="18" charset="0"/>
                <a:cs typeface="Times New Roman" panose="02020603050405020304" pitchFamily="18" charset="0"/>
              </a:rPr>
              <a:t>          </a:t>
            </a:r>
            <a:r>
              <a:rPr lang="tr-TR" sz="1445" b="1" dirty="0">
                <a:solidFill>
                  <a:prstClr val="black"/>
                </a:solidFill>
                <a:latin typeface="Times New Roman" panose="02020603050405020304" pitchFamily="18" charset="0"/>
                <a:cs typeface="Times New Roman" panose="02020603050405020304" pitchFamily="18" charset="0"/>
              </a:rPr>
              <a:t>2-</a:t>
            </a:r>
            <a:r>
              <a:rPr lang="tr-TR" sz="1445" dirty="0">
                <a:solidFill>
                  <a:prstClr val="black"/>
                </a:solidFill>
                <a:latin typeface="Times New Roman" panose="02020603050405020304" pitchFamily="18" charset="0"/>
                <a:cs typeface="Times New Roman" panose="02020603050405020304" pitchFamily="18" charset="0"/>
              </a:rPr>
              <a:t>5510 sayılı Kanun’un 4 üncü maddesinin birinci fıkrasının (b) bendinin (1), (2) veya (3) </a:t>
            </a:r>
            <a:r>
              <a:rPr lang="tr-TR" sz="1445" dirty="0" err="1">
                <a:solidFill>
                  <a:prstClr val="black"/>
                </a:solidFill>
                <a:latin typeface="Times New Roman" panose="02020603050405020304" pitchFamily="18" charset="0"/>
                <a:cs typeface="Times New Roman" panose="02020603050405020304" pitchFamily="18" charset="0"/>
              </a:rPr>
              <a:t>no’lu</a:t>
            </a:r>
            <a:r>
              <a:rPr lang="tr-TR" sz="1445" dirty="0">
                <a:solidFill>
                  <a:prstClr val="black"/>
                </a:solidFill>
                <a:latin typeface="Times New Roman" panose="02020603050405020304" pitchFamily="18" charset="0"/>
                <a:cs typeface="Times New Roman" panose="02020603050405020304" pitchFamily="18" charset="0"/>
              </a:rPr>
              <a:t> alt bentleri ile (4) </a:t>
            </a:r>
            <a:r>
              <a:rPr lang="tr-TR" sz="1445" dirty="0" err="1">
                <a:solidFill>
                  <a:prstClr val="black"/>
                </a:solidFill>
                <a:latin typeface="Times New Roman" panose="02020603050405020304" pitchFamily="18" charset="0"/>
                <a:cs typeface="Times New Roman" panose="02020603050405020304" pitchFamily="18" charset="0"/>
              </a:rPr>
              <a:t>no’lu</a:t>
            </a:r>
            <a:r>
              <a:rPr lang="tr-TR" sz="1445" dirty="0">
                <a:solidFill>
                  <a:prstClr val="black"/>
                </a:solidFill>
                <a:latin typeface="Times New Roman" panose="02020603050405020304" pitchFamily="18" charset="0"/>
                <a:cs typeface="Times New Roman" panose="02020603050405020304" pitchFamily="18" charset="0"/>
              </a:rPr>
              <a:t> alt bendinden kaynaklanan prim borçları için ayrı ayrı başvuruda bulunmaları gerekirken yalnızca biri için süresi içerisinde  başvuruda bulunan sigortalılar, ilk taksit ödeme süresinin son gününe kadar yazılı olarak başvuruda bulunmak kaydıyla, diğer borç türleri için de başvuruda bulunmuş kabul edilecektir.</a:t>
            </a:r>
          </a:p>
        </p:txBody>
      </p:sp>
      <p:sp>
        <p:nvSpPr>
          <p:cNvPr id="5" name="Dikdörtgen 4">
            <a:extLst>
              <a:ext uri="{FF2B5EF4-FFF2-40B4-BE49-F238E27FC236}">
                <a16:creationId xmlns:a16="http://schemas.microsoft.com/office/drawing/2014/main" id="{AFC89B02-C5F2-4EFC-802E-B05686F59333}"/>
              </a:ext>
            </a:extLst>
          </p:cNvPr>
          <p:cNvSpPr/>
          <p:nvPr/>
        </p:nvSpPr>
        <p:spPr>
          <a:xfrm>
            <a:off x="1543233" y="5157382"/>
            <a:ext cx="9034856" cy="981807"/>
          </a:xfrm>
          <a:prstGeom prst="rect">
            <a:avLst/>
          </a:prstGeom>
        </p:spPr>
        <p:txBody>
          <a:bodyPr wrap="square">
            <a:spAutoFit/>
          </a:bodyPr>
          <a:lstStyle/>
          <a:p>
            <a:pPr algn="just" defTabSz="1201064"/>
            <a:r>
              <a:rPr lang="tr-TR" sz="1445" dirty="0">
                <a:solidFill>
                  <a:prstClr val="black"/>
                </a:solidFill>
                <a:latin typeface="Times New Roman" panose="02020603050405020304" pitchFamily="18" charset="0"/>
                <a:cs typeface="Times New Roman" panose="02020603050405020304" pitchFamily="18" charset="0"/>
              </a:rPr>
              <a:t>          </a:t>
            </a:r>
            <a:r>
              <a:rPr lang="tr-TR" sz="1445" b="1" dirty="0">
                <a:solidFill>
                  <a:prstClr val="black"/>
                </a:solidFill>
                <a:latin typeface="Times New Roman" panose="02020603050405020304" pitchFamily="18" charset="0"/>
                <a:cs typeface="Times New Roman" panose="02020603050405020304" pitchFamily="18" charset="0"/>
              </a:rPr>
              <a:t>3-</a:t>
            </a:r>
            <a:r>
              <a:rPr lang="tr-TR" sz="1445" dirty="0">
                <a:solidFill>
                  <a:prstClr val="black"/>
                </a:solidFill>
                <a:latin typeface="Times New Roman" panose="02020603050405020304" pitchFamily="18" charset="0"/>
                <a:cs typeface="Times New Roman" panose="02020603050405020304" pitchFamily="18" charset="0"/>
              </a:rPr>
              <a:t>5510 sayılı Kanun’un 4 üncü maddesinin birinci fıkrasının (b) bendi kapsamındaki sigortalıların dosyalarının bulunduğu ünitelerin dışında başvuruda bulunmaları halinde, başvuru yapılan ünitece yapılandırma ile ilgili herhangi bir işlem yapılmadan başvuru formları sigortalının dosyasının bulunduğu üniteye gönderilecektir. Yapılandırma  işlemleri  dosyasının  bulunduğu ünitece yapılacak olup, ödeme planı 7201 sayılı Kanuna göre sigortalıya tebliğ edilecektir.</a:t>
            </a:r>
          </a:p>
        </p:txBody>
      </p:sp>
      <p:pic>
        <p:nvPicPr>
          <p:cNvPr id="3" name="Resim 2" descr="metin içeren bir resim&#10;&#10;Açıklama otomatik olarak oluşturuldu">
            <a:extLst>
              <a:ext uri="{FF2B5EF4-FFF2-40B4-BE49-F238E27FC236}">
                <a16:creationId xmlns:a16="http://schemas.microsoft.com/office/drawing/2014/main" id="{C6AD4C31-0131-457D-0FC1-0E74972EEE90}"/>
              </a:ext>
            </a:extLst>
          </p:cNvPr>
          <p:cNvPicPr>
            <a:picLocks noChangeAspect="1"/>
          </p:cNvPicPr>
          <p:nvPr/>
        </p:nvPicPr>
        <p:blipFill>
          <a:blip r:embed="rId3"/>
          <a:stretch>
            <a:fillRect/>
          </a:stretch>
        </p:blipFill>
        <p:spPr>
          <a:xfrm>
            <a:off x="1594099" y="573459"/>
            <a:ext cx="1526492" cy="858652"/>
          </a:xfrm>
          <a:prstGeom prst="rect">
            <a:avLst/>
          </a:prstGeom>
          <a:noFill/>
          <a:effectLst>
            <a:glow>
              <a:schemeClr val="bg1">
                <a:lumMod val="65000"/>
                <a:lumOff val="35000"/>
              </a:schemeClr>
            </a:glow>
          </a:effectLst>
        </p:spPr>
      </p:pic>
    </p:spTree>
    <p:extLst>
      <p:ext uri="{BB962C8B-B14F-4D97-AF65-F5344CB8AC3E}">
        <p14:creationId xmlns:p14="http://schemas.microsoft.com/office/powerpoint/2010/main" val="1840123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4015235" y="573459"/>
            <a:ext cx="5738886" cy="906887"/>
            <a:chOff x="416739" y="144732"/>
            <a:chExt cx="5946662" cy="690452"/>
          </a:xfrm>
        </p:grpSpPr>
        <p:sp>
          <p:nvSpPr>
            <p:cNvPr id="179" name="Google Shape;179;p26"/>
            <p:cNvSpPr/>
            <p:nvPr/>
          </p:nvSpPr>
          <p:spPr>
            <a:xfrm>
              <a:off x="416739" y="144732"/>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ea typeface="Times New Roman"/>
                  <a:cs typeface="Times New Roman"/>
                  <a:sym typeface="Times New Roman"/>
                </a:rPr>
                <a:t>ÇEŞİTLİ BAŞVURULARIN DEĞERLENDİRİLMESİ</a:t>
              </a: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sp>
        <p:nvSpPr>
          <p:cNvPr id="2" name="Dikdörtgen 1">
            <a:extLst>
              <a:ext uri="{FF2B5EF4-FFF2-40B4-BE49-F238E27FC236}">
                <a16:creationId xmlns:a16="http://schemas.microsoft.com/office/drawing/2014/main" id="{FEB46CDF-0E73-4335-8DD6-04369BE7E1AA}"/>
              </a:ext>
            </a:extLst>
          </p:cNvPr>
          <p:cNvSpPr/>
          <p:nvPr/>
        </p:nvSpPr>
        <p:spPr>
          <a:xfrm>
            <a:off x="1543234" y="1426666"/>
            <a:ext cx="9105529" cy="981807"/>
          </a:xfrm>
          <a:prstGeom prst="rect">
            <a:avLst/>
          </a:prstGeom>
        </p:spPr>
        <p:txBody>
          <a:bodyPr wrap="square">
            <a:spAutoFit/>
          </a:bodyPr>
          <a:lstStyle/>
          <a:p>
            <a:pPr algn="just" defTabSz="1201064"/>
            <a:r>
              <a:rPr lang="tr-TR" sz="1445" dirty="0">
                <a:solidFill>
                  <a:prstClr val="black"/>
                </a:solidFill>
                <a:latin typeface="Times New Roman" panose="02020603050405020304" pitchFamily="18" charset="0"/>
                <a:cs typeface="Times New Roman" panose="02020603050405020304" pitchFamily="18" charset="0"/>
              </a:rPr>
              <a:t>          </a:t>
            </a:r>
            <a:r>
              <a:rPr lang="tr-TR" sz="1445" b="1" dirty="0">
                <a:solidFill>
                  <a:prstClr val="black"/>
                </a:solidFill>
                <a:latin typeface="Times New Roman" panose="02020603050405020304" pitchFamily="18" charset="0"/>
                <a:cs typeface="Times New Roman" panose="02020603050405020304" pitchFamily="18" charset="0"/>
              </a:rPr>
              <a:t>4-</a:t>
            </a:r>
            <a:r>
              <a:rPr lang="tr-TR" sz="1445" dirty="0">
                <a:solidFill>
                  <a:prstClr val="black"/>
                </a:solidFill>
                <a:latin typeface="Times New Roman" panose="02020603050405020304" pitchFamily="18" charset="0"/>
                <a:cs typeface="Times New Roman" panose="02020603050405020304" pitchFamily="18" charset="0"/>
              </a:rPr>
              <a:t>Başvuruların posta yolu ile yapılması halinde;  </a:t>
            </a:r>
            <a:r>
              <a:rPr lang="tr-TR" sz="1445" dirty="0">
                <a:solidFill>
                  <a:prstClr val="black"/>
                </a:solidFill>
                <a:highlight>
                  <a:srgbClr val="FFFF00"/>
                </a:highlight>
                <a:latin typeface="Times New Roman" panose="02020603050405020304" pitchFamily="18" charset="0"/>
                <a:cs typeface="Times New Roman" panose="02020603050405020304" pitchFamily="18" charset="0"/>
              </a:rPr>
              <a:t>taahhütlü,  iadeli  taahhütlü,  APS veya PTT Kargo </a:t>
            </a:r>
            <a:r>
              <a:rPr lang="tr-TR" sz="1445" dirty="0">
                <a:solidFill>
                  <a:prstClr val="black"/>
                </a:solidFill>
                <a:latin typeface="Times New Roman" panose="02020603050405020304" pitchFamily="18" charset="0"/>
                <a:cs typeface="Times New Roman" panose="02020603050405020304" pitchFamily="18" charset="0"/>
              </a:rPr>
              <a:t>yoluyla yapılan gönderilerde, başvuru formunun/dilekçenin postaya verildiği tarih Kuruma verildiği tarih, buna karşılık, </a:t>
            </a:r>
            <a:r>
              <a:rPr lang="tr-TR" sz="1445" dirty="0">
                <a:solidFill>
                  <a:prstClr val="black"/>
                </a:solidFill>
                <a:highlight>
                  <a:srgbClr val="FFFF00"/>
                </a:highlight>
                <a:latin typeface="Times New Roman" panose="02020603050405020304" pitchFamily="18" charset="0"/>
                <a:cs typeface="Times New Roman" panose="02020603050405020304" pitchFamily="18" charset="0"/>
              </a:rPr>
              <a:t>adi posta </a:t>
            </a:r>
            <a:r>
              <a:rPr lang="tr-TR" sz="1445" dirty="0">
                <a:solidFill>
                  <a:prstClr val="black"/>
                </a:solidFill>
                <a:latin typeface="Times New Roman" panose="02020603050405020304" pitchFamily="18" charset="0"/>
                <a:cs typeface="Times New Roman" panose="02020603050405020304" pitchFamily="18" charset="0"/>
              </a:rPr>
              <a:t>yolunun tercih edilmiş olması halinde, başvuru formunun Kurum evrak kayıtlarına giriş tarihi Kuruma verildiği tarih olarak kabul edilecektir.</a:t>
            </a:r>
          </a:p>
        </p:txBody>
      </p:sp>
      <p:sp>
        <p:nvSpPr>
          <p:cNvPr id="4" name="Dikdörtgen 3">
            <a:extLst>
              <a:ext uri="{FF2B5EF4-FFF2-40B4-BE49-F238E27FC236}">
                <a16:creationId xmlns:a16="http://schemas.microsoft.com/office/drawing/2014/main" id="{FCAC0A7F-90DC-407F-9A13-3EF27DD263ED}"/>
              </a:ext>
            </a:extLst>
          </p:cNvPr>
          <p:cNvSpPr/>
          <p:nvPr/>
        </p:nvSpPr>
        <p:spPr>
          <a:xfrm>
            <a:off x="1543234" y="2263567"/>
            <a:ext cx="9105529" cy="314702"/>
          </a:xfrm>
          <a:prstGeom prst="rect">
            <a:avLst/>
          </a:prstGeom>
        </p:spPr>
        <p:txBody>
          <a:bodyPr wrap="square">
            <a:spAutoFit/>
          </a:bodyPr>
          <a:lstStyle/>
          <a:p>
            <a:pPr algn="just" defTabSz="1201064"/>
            <a:r>
              <a:rPr lang="tr-TR" sz="1445" dirty="0">
                <a:solidFill>
                  <a:prstClr val="black"/>
                </a:solidFill>
                <a:latin typeface="Times New Roman" panose="02020603050405020304" pitchFamily="18" charset="0"/>
                <a:cs typeface="Times New Roman" panose="02020603050405020304" pitchFamily="18" charset="0"/>
              </a:rPr>
              <a:t>          </a:t>
            </a:r>
          </a:p>
        </p:txBody>
      </p:sp>
      <p:sp>
        <p:nvSpPr>
          <p:cNvPr id="5" name="Dikdörtgen 4">
            <a:extLst>
              <a:ext uri="{FF2B5EF4-FFF2-40B4-BE49-F238E27FC236}">
                <a16:creationId xmlns:a16="http://schemas.microsoft.com/office/drawing/2014/main" id="{AFC89B02-C5F2-4EFC-802E-B05686F59333}"/>
              </a:ext>
            </a:extLst>
          </p:cNvPr>
          <p:cNvSpPr/>
          <p:nvPr/>
        </p:nvSpPr>
        <p:spPr>
          <a:xfrm>
            <a:off x="1532964" y="2374821"/>
            <a:ext cx="9176203" cy="537070"/>
          </a:xfrm>
          <a:prstGeom prst="rect">
            <a:avLst/>
          </a:prstGeom>
        </p:spPr>
        <p:txBody>
          <a:bodyPr wrap="square">
            <a:spAutoFit/>
          </a:bodyPr>
          <a:lstStyle/>
          <a:p>
            <a:pPr algn="just" defTabSz="1201064"/>
            <a:r>
              <a:rPr lang="tr-TR" sz="1445" b="1" dirty="0">
                <a:solidFill>
                  <a:prstClr val="black"/>
                </a:solidFill>
                <a:highlight>
                  <a:srgbClr val="FFFFFF"/>
                </a:highlight>
                <a:latin typeface="Times New Roman" panose="02020603050405020304" pitchFamily="18" charset="0"/>
                <a:cs typeface="Times New Roman" panose="02020603050405020304" pitchFamily="18" charset="0"/>
              </a:rPr>
              <a:t>          6</a:t>
            </a:r>
            <a:r>
              <a:rPr lang="tr-TR" sz="1445" dirty="0">
                <a:solidFill>
                  <a:prstClr val="black"/>
                </a:solidFill>
                <a:highlight>
                  <a:srgbClr val="FFFFFF"/>
                </a:highlight>
                <a:latin typeface="Times New Roman" panose="02020603050405020304" pitchFamily="18" charset="0"/>
                <a:cs typeface="Times New Roman" panose="02020603050405020304" pitchFamily="18" charset="0"/>
              </a:rPr>
              <a:t>-Bir borç türünden başvuru süresi içinde yapılan başvurular  bu yapılandırma kapsamına giren diğer borç türleri için de kabul edilecektir.</a:t>
            </a:r>
          </a:p>
        </p:txBody>
      </p:sp>
      <p:sp>
        <p:nvSpPr>
          <p:cNvPr id="9" name="Dikdörtgen 8">
            <a:extLst>
              <a:ext uri="{FF2B5EF4-FFF2-40B4-BE49-F238E27FC236}">
                <a16:creationId xmlns:a16="http://schemas.microsoft.com/office/drawing/2014/main" id="{C1B92AAE-9B68-4F86-A8B0-7DB94901698E}"/>
              </a:ext>
            </a:extLst>
          </p:cNvPr>
          <p:cNvSpPr/>
          <p:nvPr/>
        </p:nvSpPr>
        <p:spPr>
          <a:xfrm>
            <a:off x="1507897" y="3024569"/>
            <a:ext cx="9176201" cy="537070"/>
          </a:xfrm>
          <a:prstGeom prst="rect">
            <a:avLst/>
          </a:prstGeom>
        </p:spPr>
        <p:txBody>
          <a:bodyPr wrap="square">
            <a:spAutoFit/>
          </a:bodyPr>
          <a:lstStyle/>
          <a:p>
            <a:pPr algn="just" defTabSz="1201064"/>
            <a:r>
              <a:rPr lang="tr-TR" sz="1445" dirty="0">
                <a:solidFill>
                  <a:prstClr val="black"/>
                </a:solidFill>
                <a:latin typeface="Times New Roman" panose="02020603050405020304" pitchFamily="18" charset="0"/>
                <a:cs typeface="Times New Roman" panose="02020603050405020304" pitchFamily="18" charset="0"/>
              </a:rPr>
              <a:t>          </a:t>
            </a:r>
            <a:r>
              <a:rPr lang="tr-TR" sz="1445" b="1" dirty="0">
                <a:solidFill>
                  <a:prstClr val="black"/>
                </a:solidFill>
                <a:highlight>
                  <a:srgbClr val="FFFFFF"/>
                </a:highlight>
                <a:latin typeface="Times New Roman" panose="02020603050405020304" pitchFamily="18" charset="0"/>
                <a:cs typeface="Times New Roman" panose="02020603050405020304" pitchFamily="18" charset="0"/>
              </a:rPr>
              <a:t>7</a:t>
            </a:r>
            <a:r>
              <a:rPr lang="tr-TR" sz="1445" dirty="0">
                <a:solidFill>
                  <a:prstClr val="black"/>
                </a:solidFill>
                <a:highlight>
                  <a:srgbClr val="FFFFFF"/>
                </a:highlight>
                <a:latin typeface="Times New Roman" panose="02020603050405020304" pitchFamily="18" charset="0"/>
                <a:cs typeface="Times New Roman" panose="02020603050405020304" pitchFamily="18" charset="0"/>
              </a:rPr>
              <a:t>-Kuruma borçlu olan şirketin yapılandırmaya başvurmamasına rağmen, ortakların başvuru süresi içinde kendi hisselerine düşen borçları için yapılandırma talebinde bulunmaları halinde bu taleplerde  geçerli kabul edilecektir.</a:t>
            </a:r>
          </a:p>
        </p:txBody>
      </p:sp>
      <p:sp>
        <p:nvSpPr>
          <p:cNvPr id="3" name="Dikdörtgen 2">
            <a:extLst>
              <a:ext uri="{FF2B5EF4-FFF2-40B4-BE49-F238E27FC236}">
                <a16:creationId xmlns:a16="http://schemas.microsoft.com/office/drawing/2014/main" id="{36E21E41-4BCD-44FB-A341-21884A01EA90}"/>
              </a:ext>
            </a:extLst>
          </p:cNvPr>
          <p:cNvSpPr/>
          <p:nvPr/>
        </p:nvSpPr>
        <p:spPr>
          <a:xfrm>
            <a:off x="1543232" y="3575318"/>
            <a:ext cx="9176201" cy="759439"/>
          </a:xfrm>
          <a:prstGeom prst="rect">
            <a:avLst/>
          </a:prstGeom>
        </p:spPr>
        <p:txBody>
          <a:bodyPr wrap="square">
            <a:spAutoFit/>
          </a:bodyPr>
          <a:lstStyle/>
          <a:p>
            <a:pPr algn="just" defTabSz="1201064"/>
            <a:r>
              <a:rPr lang="tr-TR" sz="1445" b="1" dirty="0">
                <a:solidFill>
                  <a:prstClr val="black"/>
                </a:solidFill>
                <a:latin typeface="Times New Roman" panose="02020603050405020304" pitchFamily="18" charset="0"/>
                <a:cs typeface="Times New Roman" panose="02020603050405020304" pitchFamily="18" charset="0"/>
              </a:rPr>
              <a:t>          8</a:t>
            </a:r>
            <a:r>
              <a:rPr lang="tr-TR" sz="1445" dirty="0">
                <a:solidFill>
                  <a:prstClr val="black"/>
                </a:solidFill>
                <a:latin typeface="Times New Roman" panose="02020603050405020304" pitchFamily="18" charset="0"/>
                <a:cs typeface="Times New Roman" panose="02020603050405020304" pitchFamily="18" charset="0"/>
              </a:rPr>
              <a:t>-Kuruma borçlu olmalarına rağmen, yapılandırma başvurusunda bulunmayan şirketlerin, şirket ortaklığı/şirket müdürlüğü/yönetim kurulu üyeliği (vb.) sona erenlerin sorumlu olduğu dönemlerden kaynaklanan borçları için yapılandırma başvuru süresi içindeki talepler kabul edilecektir.</a:t>
            </a:r>
          </a:p>
        </p:txBody>
      </p:sp>
      <p:sp>
        <p:nvSpPr>
          <p:cNvPr id="11" name="Dikdörtgen 10">
            <a:extLst>
              <a:ext uri="{FF2B5EF4-FFF2-40B4-BE49-F238E27FC236}">
                <a16:creationId xmlns:a16="http://schemas.microsoft.com/office/drawing/2014/main" id="{7D7EC743-4001-4ED8-B110-16B26170EDB0}"/>
              </a:ext>
            </a:extLst>
          </p:cNvPr>
          <p:cNvSpPr/>
          <p:nvPr/>
        </p:nvSpPr>
        <p:spPr>
          <a:xfrm>
            <a:off x="1497627" y="4399109"/>
            <a:ext cx="9176201" cy="981807"/>
          </a:xfrm>
          <a:prstGeom prst="rect">
            <a:avLst/>
          </a:prstGeom>
        </p:spPr>
        <p:txBody>
          <a:bodyPr wrap="square">
            <a:spAutoFit/>
          </a:bodyPr>
          <a:lstStyle/>
          <a:p>
            <a:pPr algn="just" defTabSz="1201064"/>
            <a:r>
              <a:rPr lang="tr-TR" sz="1445" dirty="0">
                <a:solidFill>
                  <a:prstClr val="black"/>
                </a:solidFill>
                <a:latin typeface="Times New Roman" panose="02020603050405020304" pitchFamily="18" charset="0"/>
                <a:cs typeface="Times New Roman" panose="02020603050405020304" pitchFamily="18" charset="0"/>
              </a:rPr>
              <a:t>           </a:t>
            </a:r>
            <a:r>
              <a:rPr lang="tr-TR" sz="1445" b="1" dirty="0">
                <a:solidFill>
                  <a:prstClr val="black"/>
                </a:solidFill>
                <a:latin typeface="Times New Roman" panose="02020603050405020304" pitchFamily="18" charset="0"/>
                <a:cs typeface="Times New Roman" panose="02020603050405020304" pitchFamily="18" charset="0"/>
              </a:rPr>
              <a:t>9</a:t>
            </a:r>
            <a:r>
              <a:rPr lang="tr-TR" sz="1445" dirty="0">
                <a:solidFill>
                  <a:prstClr val="black"/>
                </a:solidFill>
                <a:latin typeface="Times New Roman" panose="02020603050405020304" pitchFamily="18" charset="0"/>
                <a:cs typeface="Times New Roman" panose="02020603050405020304" pitchFamily="18" charset="0"/>
              </a:rPr>
              <a:t>-Şirket tüzel kişiliğince, süresi içinde yapılandırma talebinde bulunulmakla birlikte  </a:t>
            </a:r>
            <a:r>
              <a:rPr lang="tr-TR" sz="1445" dirty="0">
                <a:solidFill>
                  <a:prstClr val="black"/>
                </a:solidFill>
                <a:highlight>
                  <a:srgbClr val="FFFF00"/>
                </a:highlight>
                <a:latin typeface="Times New Roman" panose="02020603050405020304" pitchFamily="18" charset="0"/>
                <a:cs typeface="Times New Roman" panose="02020603050405020304" pitchFamily="18" charset="0"/>
              </a:rPr>
              <a:t>ortağında ilk taksit ödeme süresi sonuna kadar</a:t>
            </a:r>
            <a:r>
              <a:rPr lang="tr-TR" sz="1445" dirty="0">
                <a:solidFill>
                  <a:prstClr val="black"/>
                </a:solidFill>
                <a:latin typeface="Times New Roman" panose="02020603050405020304" pitchFamily="18" charset="0"/>
                <a:cs typeface="Times New Roman" panose="02020603050405020304" pitchFamily="18" charset="0"/>
              </a:rPr>
              <a:t>, kendi ortaklığından kaynaklanan borcu için yapılandırma talebinde bulunması halinde bu talep de kabul edilecektir. (Şirketin ve ortağın borçlarını muntazam ödeyerek bitirilmesi durumunda, ortaktan mükerrer olarak tahsil edilen tutar iade edilecektir.)</a:t>
            </a:r>
          </a:p>
        </p:txBody>
      </p:sp>
      <p:sp>
        <p:nvSpPr>
          <p:cNvPr id="12" name="Dikdörtgen 11">
            <a:extLst>
              <a:ext uri="{FF2B5EF4-FFF2-40B4-BE49-F238E27FC236}">
                <a16:creationId xmlns:a16="http://schemas.microsoft.com/office/drawing/2014/main" id="{C5CB78F7-9505-4062-AAC3-3BABD0E5EB41}"/>
              </a:ext>
            </a:extLst>
          </p:cNvPr>
          <p:cNvSpPr/>
          <p:nvPr/>
        </p:nvSpPr>
        <p:spPr>
          <a:xfrm>
            <a:off x="1553507" y="5343450"/>
            <a:ext cx="9105529" cy="759439"/>
          </a:xfrm>
          <a:prstGeom prst="rect">
            <a:avLst/>
          </a:prstGeom>
        </p:spPr>
        <p:txBody>
          <a:bodyPr wrap="square">
            <a:spAutoFit/>
          </a:bodyPr>
          <a:lstStyle/>
          <a:p>
            <a:pPr algn="just" defTabSz="1201064"/>
            <a:r>
              <a:rPr lang="tr-TR" sz="1445" dirty="0">
                <a:solidFill>
                  <a:prstClr val="black"/>
                </a:solidFill>
                <a:latin typeface="Times New Roman" panose="02020603050405020304" pitchFamily="18" charset="0"/>
                <a:cs typeface="Times New Roman" panose="02020603050405020304" pitchFamily="18" charset="0"/>
              </a:rPr>
              <a:t>         </a:t>
            </a:r>
            <a:r>
              <a:rPr lang="tr-TR" sz="1445" b="1" dirty="0">
                <a:solidFill>
                  <a:prstClr val="black"/>
                </a:solidFill>
                <a:highlight>
                  <a:srgbClr val="FFFF00"/>
                </a:highlight>
                <a:latin typeface="Times New Roman" panose="02020603050405020304" pitchFamily="18" charset="0"/>
                <a:cs typeface="Times New Roman" panose="02020603050405020304" pitchFamily="18" charset="0"/>
              </a:rPr>
              <a:t>10-</a:t>
            </a:r>
            <a:r>
              <a:rPr lang="tr-TR" sz="1445" dirty="0">
                <a:solidFill>
                  <a:prstClr val="black"/>
                </a:solidFill>
                <a:highlight>
                  <a:srgbClr val="FFFF00"/>
                </a:highlight>
                <a:latin typeface="Times New Roman" panose="02020603050405020304" pitchFamily="18" charset="0"/>
                <a:cs typeface="Times New Roman" panose="02020603050405020304" pitchFamily="18" charset="0"/>
              </a:rPr>
              <a:t>Gerçek kişi işverenliğinden </a:t>
            </a:r>
            <a:r>
              <a:rPr lang="tr-TR" sz="1445" dirty="0">
                <a:solidFill>
                  <a:prstClr val="black"/>
                </a:solidFill>
                <a:latin typeface="Times New Roman" panose="02020603050405020304" pitchFamily="18" charset="0"/>
                <a:cs typeface="Times New Roman" panose="02020603050405020304" pitchFamily="18" charset="0"/>
              </a:rPr>
              <a:t>kaynaklanan, kapsama giren  borçlarını  başvuru  süresi içinde yapılandırma talebinde bulunan borçlunun</a:t>
            </a:r>
            <a:r>
              <a:rPr lang="tr-TR" sz="1445" dirty="0">
                <a:solidFill>
                  <a:prstClr val="black"/>
                </a:solidFill>
                <a:highlight>
                  <a:srgbClr val="FFFF00"/>
                </a:highlight>
                <a:latin typeface="Times New Roman" panose="02020603050405020304" pitchFamily="18" charset="0"/>
                <a:cs typeface="Times New Roman" panose="02020603050405020304" pitchFamily="18" charset="0"/>
              </a:rPr>
              <a:t>, ortağı veya kanuni temsilcisi olduğu </a:t>
            </a:r>
            <a:r>
              <a:rPr lang="tr-TR" sz="1445" dirty="0">
                <a:solidFill>
                  <a:prstClr val="black"/>
                </a:solidFill>
                <a:latin typeface="Times New Roman" panose="02020603050405020304" pitchFamily="18" charset="0"/>
                <a:cs typeface="Times New Roman" panose="02020603050405020304" pitchFamily="18" charset="0"/>
              </a:rPr>
              <a:t>şirketten kaynaklanan borcunu </a:t>
            </a:r>
            <a:r>
              <a:rPr lang="tr-TR" sz="1445" dirty="0">
                <a:solidFill>
                  <a:prstClr val="black"/>
                </a:solidFill>
                <a:highlight>
                  <a:srgbClr val="FFFF00"/>
                </a:highlight>
                <a:latin typeface="Times New Roman" panose="02020603050405020304" pitchFamily="18" charset="0"/>
                <a:cs typeface="Times New Roman" panose="02020603050405020304" pitchFamily="18" charset="0"/>
              </a:rPr>
              <a:t>ilk taksit ödeme süresinin sonuna kadar</a:t>
            </a:r>
            <a:r>
              <a:rPr lang="tr-TR" sz="1445" dirty="0">
                <a:solidFill>
                  <a:prstClr val="black"/>
                </a:solidFill>
                <a:latin typeface="Times New Roman" panose="02020603050405020304" pitchFamily="18" charset="0"/>
                <a:cs typeface="Times New Roman" panose="02020603050405020304" pitchFamily="18" charset="0"/>
              </a:rPr>
              <a:t> yapılandırma talebinde bulunması halinde, yapılandırma talebi kabul edilecektir.</a:t>
            </a:r>
          </a:p>
        </p:txBody>
      </p:sp>
      <p:sp>
        <p:nvSpPr>
          <p:cNvPr id="13" name="Dikdörtgen 12">
            <a:extLst>
              <a:ext uri="{FF2B5EF4-FFF2-40B4-BE49-F238E27FC236}">
                <a16:creationId xmlns:a16="http://schemas.microsoft.com/office/drawing/2014/main" id="{22640B15-3011-4F89-AE37-E0510867935E}"/>
              </a:ext>
            </a:extLst>
          </p:cNvPr>
          <p:cNvSpPr/>
          <p:nvPr/>
        </p:nvSpPr>
        <p:spPr>
          <a:xfrm>
            <a:off x="1532964" y="6104678"/>
            <a:ext cx="9105529" cy="759439"/>
          </a:xfrm>
          <a:prstGeom prst="rect">
            <a:avLst/>
          </a:prstGeom>
        </p:spPr>
        <p:txBody>
          <a:bodyPr wrap="square">
            <a:spAutoFit/>
          </a:bodyPr>
          <a:lstStyle/>
          <a:p>
            <a:pPr algn="just" defTabSz="1201064"/>
            <a:r>
              <a:rPr lang="tr-TR" sz="1445" dirty="0">
                <a:solidFill>
                  <a:prstClr val="black"/>
                </a:solidFill>
                <a:latin typeface="Times New Roman" panose="02020603050405020304" pitchFamily="18" charset="0"/>
                <a:cs typeface="Times New Roman" panose="02020603050405020304" pitchFamily="18" charset="0"/>
              </a:rPr>
              <a:t>         </a:t>
            </a:r>
            <a:r>
              <a:rPr lang="tr-TR" sz="1445" b="1" dirty="0">
                <a:solidFill>
                  <a:prstClr val="black"/>
                </a:solidFill>
                <a:latin typeface="Times New Roman" panose="02020603050405020304" pitchFamily="18" charset="0"/>
                <a:cs typeface="Times New Roman" panose="02020603050405020304" pitchFamily="18" charset="0"/>
              </a:rPr>
              <a:t>11</a:t>
            </a:r>
            <a:r>
              <a:rPr lang="tr-TR" sz="1445" dirty="0">
                <a:solidFill>
                  <a:prstClr val="black"/>
                </a:solidFill>
                <a:latin typeface="Times New Roman" panose="02020603050405020304" pitchFamily="18" charset="0"/>
                <a:cs typeface="Times New Roman" panose="02020603050405020304" pitchFamily="18" charset="0"/>
              </a:rPr>
              <a:t>-4/a, b, c kapsamında sigortalı/işveren olanların, bir statüden kaynaklanan borçları için süresinde yapılan başvurunun, ilk taksit ödeme süresi içinde yazılı olarak yapılması halinde diğer sigortalılık/işverenlikten kaynaklanan borçlar için geçerli kabul edilecektir.</a:t>
            </a:r>
          </a:p>
        </p:txBody>
      </p:sp>
      <p:pic>
        <p:nvPicPr>
          <p:cNvPr id="6" name="Resim 5" descr="metin içeren bir resim&#10;&#10;Açıklama otomatik olarak oluşturuldu">
            <a:extLst>
              <a:ext uri="{FF2B5EF4-FFF2-40B4-BE49-F238E27FC236}">
                <a16:creationId xmlns:a16="http://schemas.microsoft.com/office/drawing/2014/main" id="{AE02C2CA-9D62-654A-FAA5-E6912574AF29}"/>
              </a:ext>
            </a:extLst>
          </p:cNvPr>
          <p:cNvPicPr>
            <a:picLocks noChangeAspect="1"/>
          </p:cNvPicPr>
          <p:nvPr/>
        </p:nvPicPr>
        <p:blipFill>
          <a:blip r:embed="rId3"/>
          <a:stretch>
            <a:fillRect/>
          </a:stretch>
        </p:blipFill>
        <p:spPr>
          <a:xfrm>
            <a:off x="1532964" y="568014"/>
            <a:ext cx="1526492" cy="858652"/>
          </a:xfrm>
          <a:prstGeom prst="rect">
            <a:avLst/>
          </a:prstGeom>
          <a:noFill/>
          <a:effectLst>
            <a:glow>
              <a:schemeClr val="bg1">
                <a:lumMod val="65000"/>
                <a:lumOff val="35000"/>
              </a:schemeClr>
            </a:glow>
          </a:effectLst>
        </p:spPr>
      </p:pic>
    </p:spTree>
    <p:extLst>
      <p:ext uri="{BB962C8B-B14F-4D97-AF65-F5344CB8AC3E}">
        <p14:creationId xmlns:p14="http://schemas.microsoft.com/office/powerpoint/2010/main" val="1717986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4015235" y="573459"/>
            <a:ext cx="5738886" cy="860335"/>
            <a:chOff x="416739" y="144732"/>
            <a:chExt cx="5946662" cy="690452"/>
          </a:xfrm>
        </p:grpSpPr>
        <p:sp>
          <p:nvSpPr>
            <p:cNvPr id="179" name="Google Shape;179;p26"/>
            <p:cNvSpPr/>
            <p:nvPr/>
          </p:nvSpPr>
          <p:spPr>
            <a:xfrm>
              <a:off x="416739" y="144732"/>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ea typeface="Times New Roman"/>
                  <a:cs typeface="Times New Roman"/>
                  <a:sym typeface="Times New Roman"/>
                </a:rPr>
                <a:t>EYT KIDEM TAZMİANTI KREDİSİ</a:t>
              </a: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sp>
        <p:nvSpPr>
          <p:cNvPr id="11" name="Dikdörtgen 10">
            <a:extLst>
              <a:ext uri="{FF2B5EF4-FFF2-40B4-BE49-F238E27FC236}">
                <a16:creationId xmlns:a16="http://schemas.microsoft.com/office/drawing/2014/main" id="{001AF50A-6C02-4AE4-81DC-6DDFF3BC279D}"/>
              </a:ext>
            </a:extLst>
          </p:cNvPr>
          <p:cNvSpPr/>
          <p:nvPr/>
        </p:nvSpPr>
        <p:spPr>
          <a:xfrm>
            <a:off x="1630833" y="1510355"/>
            <a:ext cx="9180013" cy="5630131"/>
          </a:xfrm>
          <a:prstGeom prst="rect">
            <a:avLst/>
          </a:prstGeom>
        </p:spPr>
        <p:txBody>
          <a:bodyPr wrap="square">
            <a:spAutoFit/>
          </a:bodyPr>
          <a:lstStyle/>
          <a:p>
            <a:pPr marL="342900" lvl="0" indent="-342900" algn="just">
              <a:lnSpc>
                <a:spcPct val="115000"/>
              </a:lnSpc>
              <a:spcAft>
                <a:spcPts val="1000"/>
              </a:spcAft>
              <a:buFont typeface="Wingdings" panose="05000000000000000000" pitchFamily="2" charset="2"/>
              <a:buChar char=""/>
              <a:tabLst>
                <a:tab pos="457200" algn="l"/>
                <a:tab pos="899160" algn="l"/>
              </a:tabLst>
            </a:pPr>
            <a:r>
              <a:rPr lang="tr-TR" sz="1576" dirty="0">
                <a:solidFill>
                  <a:prstClr val="black"/>
                </a:solidFill>
                <a:latin typeface="Times New Roman" panose="02020603050405020304" pitchFamily="18" charset="0"/>
              </a:rPr>
              <a:t> </a:t>
            </a:r>
            <a:r>
              <a:rPr lang="tr-TR" dirty="0">
                <a:solidFill>
                  <a:prstClr val="black"/>
                </a:solidFill>
                <a:latin typeface="Times New Roman" panose="02020603050405020304" pitchFamily="18" charset="0"/>
              </a:rPr>
              <a:t>Denizbank, Garanti, Halkbank, Türkiye İş Bankası, Vakıfbank, Vakıf Katılım Bankası, Ziraat Bankası, Ziraat Katılım Bankası</a:t>
            </a:r>
          </a:p>
          <a:p>
            <a:pPr marL="342900" lvl="0" indent="-342900" algn="just">
              <a:lnSpc>
                <a:spcPct val="115000"/>
              </a:lnSpc>
              <a:spcAft>
                <a:spcPts val="1000"/>
              </a:spcAft>
              <a:buFont typeface="Wingdings" panose="05000000000000000000" pitchFamily="2" charset="2"/>
              <a:buChar char=""/>
              <a:tabLst>
                <a:tab pos="457200" algn="l"/>
                <a:tab pos="899160" algn="l"/>
              </a:tabLst>
            </a:pPr>
            <a:r>
              <a:rPr lang="tr-TR" dirty="0">
                <a:solidFill>
                  <a:prstClr val="black"/>
                </a:solidFill>
                <a:latin typeface="Times New Roman" panose="02020603050405020304" pitchFamily="18" charset="0"/>
              </a:rPr>
              <a:t>EYT Kapsamında çalışanları emekli olacak firmalara verileceği,</a:t>
            </a:r>
          </a:p>
          <a:p>
            <a:pPr marL="342900" lvl="0" indent="-342900" algn="just">
              <a:lnSpc>
                <a:spcPct val="115000"/>
              </a:lnSpc>
              <a:spcAft>
                <a:spcPts val="1000"/>
              </a:spcAft>
              <a:buFont typeface="Wingdings" panose="05000000000000000000" pitchFamily="2" charset="2"/>
              <a:buChar char=""/>
              <a:tabLst>
                <a:tab pos="457200" algn="l"/>
                <a:tab pos="899160" algn="l"/>
              </a:tabLst>
            </a:pPr>
            <a:r>
              <a:rPr lang="tr-TR" dirty="0">
                <a:solidFill>
                  <a:prstClr val="black"/>
                </a:solidFill>
                <a:latin typeface="Times New Roman" panose="02020603050405020304" pitchFamily="18" charset="0"/>
              </a:rPr>
              <a:t>Kredinin emekli olacak sigortalıların hesabına ödeneceği</a:t>
            </a:r>
          </a:p>
          <a:p>
            <a:pPr marL="342900" lvl="0" indent="-342900" algn="just">
              <a:lnSpc>
                <a:spcPct val="115000"/>
              </a:lnSpc>
              <a:spcAft>
                <a:spcPts val="1000"/>
              </a:spcAft>
              <a:buFont typeface="Wingdings" panose="05000000000000000000" pitchFamily="2" charset="2"/>
              <a:buChar char=""/>
              <a:tabLst>
                <a:tab pos="457200" algn="l"/>
                <a:tab pos="899160" algn="l"/>
              </a:tabLst>
            </a:pPr>
            <a:r>
              <a:rPr lang="tr-TR" dirty="0">
                <a:solidFill>
                  <a:prstClr val="black"/>
                </a:solidFill>
                <a:latin typeface="Times New Roman" panose="02020603050405020304" pitchFamily="18" charset="0"/>
              </a:rPr>
              <a:t>Sadece kıdem tazminatı ödemeleri için verileceği,</a:t>
            </a:r>
          </a:p>
          <a:p>
            <a:pPr marL="342900" lvl="0" indent="-342900" algn="just">
              <a:lnSpc>
                <a:spcPct val="115000"/>
              </a:lnSpc>
              <a:spcAft>
                <a:spcPts val="1000"/>
              </a:spcAft>
              <a:buFont typeface="Wingdings" panose="05000000000000000000" pitchFamily="2" charset="2"/>
              <a:buChar char=""/>
              <a:tabLst>
                <a:tab pos="457200" algn="l"/>
                <a:tab pos="899160" algn="l"/>
              </a:tabLst>
            </a:pPr>
            <a:r>
              <a:rPr lang="tr-TR" dirty="0">
                <a:solidFill>
                  <a:prstClr val="black"/>
                </a:solidFill>
                <a:latin typeface="Times New Roman" panose="02020603050405020304" pitchFamily="18" charset="0"/>
              </a:rPr>
              <a:t>Kredilerin, azami 6 ay anapara ödemesiz dönemli, toplamda azami 36 vadeli olacağı,</a:t>
            </a:r>
          </a:p>
          <a:p>
            <a:pPr marL="342900" lvl="0" indent="-342900" algn="just">
              <a:lnSpc>
                <a:spcPct val="115000"/>
              </a:lnSpc>
              <a:spcAft>
                <a:spcPts val="1000"/>
              </a:spcAft>
              <a:buFont typeface="Wingdings" panose="05000000000000000000" pitchFamily="2" charset="2"/>
              <a:buChar char=""/>
              <a:tabLst>
                <a:tab pos="457200" algn="l"/>
                <a:tab pos="899160" algn="l"/>
              </a:tabLst>
            </a:pPr>
            <a:r>
              <a:rPr lang="tr-TR" dirty="0" err="1">
                <a:solidFill>
                  <a:prstClr val="black"/>
                </a:solidFill>
                <a:latin typeface="Times New Roman" panose="02020603050405020304" pitchFamily="18" charset="0"/>
              </a:rPr>
              <a:t>KOBİLER’in</a:t>
            </a:r>
            <a:r>
              <a:rPr lang="tr-TR" dirty="0">
                <a:solidFill>
                  <a:prstClr val="black"/>
                </a:solidFill>
                <a:latin typeface="Times New Roman" panose="02020603050405020304" pitchFamily="18" charset="0"/>
              </a:rPr>
              <a:t>, </a:t>
            </a:r>
            <a:r>
              <a:rPr lang="tr-TR" dirty="0" err="1">
                <a:solidFill>
                  <a:prstClr val="black"/>
                </a:solidFill>
                <a:latin typeface="Times New Roman" panose="02020603050405020304" pitchFamily="18" charset="0"/>
              </a:rPr>
              <a:t>eyt</a:t>
            </a:r>
            <a:r>
              <a:rPr lang="tr-TR" dirty="0">
                <a:solidFill>
                  <a:prstClr val="black"/>
                </a:solidFill>
                <a:latin typeface="Times New Roman" panose="02020603050405020304" pitchFamily="18" charset="0"/>
              </a:rPr>
              <a:t> kredisinden </a:t>
            </a:r>
            <a:r>
              <a:rPr lang="tr-TR" dirty="0" err="1">
                <a:solidFill>
                  <a:prstClr val="black"/>
                </a:solidFill>
                <a:latin typeface="Times New Roman" panose="02020603050405020304" pitchFamily="18" charset="0"/>
              </a:rPr>
              <a:t>maximum</a:t>
            </a:r>
            <a:r>
              <a:rPr lang="tr-TR" dirty="0">
                <a:solidFill>
                  <a:prstClr val="black"/>
                </a:solidFill>
                <a:latin typeface="Times New Roman" panose="02020603050405020304" pitchFamily="18" charset="0"/>
              </a:rPr>
              <a:t> 13 milyon TL, KOBİ Dışı işletmelerin ise 28 milyon TL kredi tutarı kadar yararlanabileceği,</a:t>
            </a:r>
          </a:p>
          <a:p>
            <a:pPr marL="342900" lvl="0" indent="-342900" algn="just">
              <a:lnSpc>
                <a:spcPct val="115000"/>
              </a:lnSpc>
              <a:spcAft>
                <a:spcPts val="1000"/>
              </a:spcAft>
              <a:buFont typeface="Wingdings" panose="05000000000000000000" pitchFamily="2" charset="2"/>
              <a:buChar char=""/>
              <a:tabLst>
                <a:tab pos="457200" algn="l"/>
                <a:tab pos="899160" algn="l"/>
              </a:tabLst>
            </a:pPr>
            <a:r>
              <a:rPr lang="tr-TR" dirty="0">
                <a:solidFill>
                  <a:prstClr val="black"/>
                </a:solidFill>
                <a:latin typeface="Times New Roman" panose="02020603050405020304" pitchFamily="18" charset="0"/>
              </a:rPr>
              <a:t>EYT kredisinde faiz oranının çalışan sayısına göre belirleneceği; </a:t>
            </a:r>
            <a:r>
              <a:rPr lang="tr-TR" dirty="0">
                <a:solidFill>
                  <a:prstClr val="black"/>
                </a:solidFill>
                <a:highlight>
                  <a:srgbClr val="FFFF00"/>
                </a:highlight>
                <a:latin typeface="Times New Roman" panose="02020603050405020304" pitchFamily="18" charset="0"/>
              </a:rPr>
              <a:t>İlk 10 çalışan için </a:t>
            </a:r>
            <a:r>
              <a:rPr lang="tr-TR" dirty="0">
                <a:solidFill>
                  <a:prstClr val="black"/>
                </a:solidFill>
                <a:latin typeface="Times New Roman" panose="02020603050405020304" pitchFamily="18" charset="0"/>
              </a:rPr>
              <a:t>faiz oranının  0-24 ay için TLREF+2, 25-36 ay için TLREF+3 olacaktır.</a:t>
            </a:r>
          </a:p>
          <a:p>
            <a:pPr marL="342900" lvl="0" indent="-342900" algn="just">
              <a:lnSpc>
                <a:spcPct val="115000"/>
              </a:lnSpc>
              <a:spcAft>
                <a:spcPts val="1000"/>
              </a:spcAft>
              <a:buFont typeface="Wingdings" panose="05000000000000000000" pitchFamily="2" charset="2"/>
              <a:buChar char=""/>
              <a:tabLst>
                <a:tab pos="457200" algn="l"/>
                <a:tab pos="899160" algn="l"/>
              </a:tabLst>
            </a:pPr>
            <a:r>
              <a:rPr lang="tr-TR" dirty="0">
                <a:solidFill>
                  <a:prstClr val="black"/>
                </a:solidFill>
                <a:highlight>
                  <a:srgbClr val="FFFF00"/>
                </a:highlight>
                <a:latin typeface="Times New Roman" panose="02020603050405020304" pitchFamily="18" charset="0"/>
              </a:rPr>
              <a:t>11’inci çalışandan </a:t>
            </a:r>
            <a:r>
              <a:rPr lang="tr-TR" dirty="0">
                <a:solidFill>
                  <a:prstClr val="black"/>
                </a:solidFill>
                <a:latin typeface="Times New Roman" panose="02020603050405020304" pitchFamily="18" charset="0"/>
              </a:rPr>
              <a:t>itibaren faiz oranının ise  0-24 ay için TLREF+3, 25-36 ay için TLREF+4 olacağı,</a:t>
            </a:r>
          </a:p>
          <a:p>
            <a:pPr marL="457200" algn="just">
              <a:lnSpc>
                <a:spcPct val="115000"/>
              </a:lnSpc>
              <a:spcAft>
                <a:spcPts val="1000"/>
              </a:spcAft>
              <a:tabLst>
                <a:tab pos="899160" algn="l"/>
              </a:tabLst>
            </a:pPr>
            <a:r>
              <a:rPr lang="tr-TR" dirty="0">
                <a:solidFill>
                  <a:prstClr val="black"/>
                </a:solidFill>
                <a:latin typeface="Times New Roman" panose="02020603050405020304" pitchFamily="18" charset="0"/>
              </a:rPr>
              <a:t>bilgisi edinilmiştir.</a:t>
            </a:r>
          </a:p>
          <a:p>
            <a:pPr algn="just" defTabSz="1201064"/>
            <a:endParaRPr lang="tr-TR" sz="1576" dirty="0">
              <a:solidFill>
                <a:prstClr val="black"/>
              </a:solidFill>
              <a:latin typeface="Times New Roman" panose="02020603050405020304" pitchFamily="18" charset="0"/>
            </a:endParaRPr>
          </a:p>
        </p:txBody>
      </p:sp>
      <p:pic>
        <p:nvPicPr>
          <p:cNvPr id="2" name="Resim 1" descr="metin içeren bir resim&#10;&#10;Açıklama otomatik olarak oluşturuldu">
            <a:extLst>
              <a:ext uri="{FF2B5EF4-FFF2-40B4-BE49-F238E27FC236}">
                <a16:creationId xmlns:a16="http://schemas.microsoft.com/office/drawing/2014/main" id="{122CEB47-7870-FFB8-D1D8-CBCED719CAAB}"/>
              </a:ext>
            </a:extLst>
          </p:cNvPr>
          <p:cNvPicPr>
            <a:picLocks noChangeAspect="1"/>
          </p:cNvPicPr>
          <p:nvPr/>
        </p:nvPicPr>
        <p:blipFill>
          <a:blip r:embed="rId3"/>
          <a:stretch>
            <a:fillRect/>
          </a:stretch>
        </p:blipFill>
        <p:spPr>
          <a:xfrm>
            <a:off x="1630833" y="418914"/>
            <a:ext cx="1526492" cy="858652"/>
          </a:xfrm>
          <a:prstGeom prst="rect">
            <a:avLst/>
          </a:prstGeom>
          <a:noFill/>
          <a:effectLst>
            <a:glow>
              <a:schemeClr val="bg1">
                <a:lumMod val="65000"/>
                <a:lumOff val="35000"/>
              </a:schemeClr>
            </a:glow>
          </a:effectLst>
        </p:spPr>
      </p:pic>
    </p:spTree>
    <p:extLst>
      <p:ext uri="{BB962C8B-B14F-4D97-AF65-F5344CB8AC3E}">
        <p14:creationId xmlns:p14="http://schemas.microsoft.com/office/powerpoint/2010/main" val="2064463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4015235" y="573459"/>
            <a:ext cx="5738886" cy="906887"/>
            <a:chOff x="416739" y="144732"/>
            <a:chExt cx="5946662" cy="690452"/>
          </a:xfrm>
        </p:grpSpPr>
        <p:sp>
          <p:nvSpPr>
            <p:cNvPr id="179" name="Google Shape;179;p26"/>
            <p:cNvSpPr/>
            <p:nvPr/>
          </p:nvSpPr>
          <p:spPr>
            <a:xfrm>
              <a:off x="416739" y="144732"/>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ea typeface="Times New Roman"/>
                  <a:cs typeface="Times New Roman"/>
                  <a:sym typeface="Times New Roman"/>
                </a:rPr>
                <a:t>YAPILANDIRMA KAPSAMINA DAHİL EDİLMEYEN ALACAKLAR</a:t>
              </a: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sp>
        <p:nvSpPr>
          <p:cNvPr id="2" name="Dikdörtgen 1">
            <a:extLst>
              <a:ext uri="{FF2B5EF4-FFF2-40B4-BE49-F238E27FC236}">
                <a16:creationId xmlns:a16="http://schemas.microsoft.com/office/drawing/2014/main" id="{FEB46CDF-0E73-4335-8DD6-04369BE7E1AA}"/>
              </a:ext>
            </a:extLst>
          </p:cNvPr>
          <p:cNvSpPr/>
          <p:nvPr/>
        </p:nvSpPr>
        <p:spPr>
          <a:xfrm>
            <a:off x="1543236" y="1470742"/>
            <a:ext cx="9105529" cy="4539704"/>
          </a:xfrm>
          <a:prstGeom prst="rect">
            <a:avLst/>
          </a:prstGeom>
        </p:spPr>
        <p:txBody>
          <a:bodyPr wrap="square">
            <a:spAutoFit/>
          </a:bodyPr>
          <a:lstStyle/>
          <a:p>
            <a:pPr algn="just" defTabSz="1201064"/>
            <a:r>
              <a:rPr lang="tr-TR" sz="1445" dirty="0">
                <a:solidFill>
                  <a:prstClr val="black"/>
                </a:solidFill>
                <a:latin typeface="Times New Roman" panose="02020603050405020304" pitchFamily="18" charset="0"/>
                <a:cs typeface="Times New Roman" panose="02020603050405020304" pitchFamily="18" charset="0"/>
              </a:rPr>
              <a:t>          7440 sayılı Kanun’un  9 uncu  maddesinin onuncu fıkrası uyarınca;</a:t>
            </a:r>
          </a:p>
          <a:p>
            <a:pPr algn="just" defTabSz="1201064"/>
            <a:r>
              <a:rPr lang="tr-TR" sz="1445" dirty="0">
                <a:solidFill>
                  <a:prstClr val="black"/>
                </a:solidFill>
                <a:latin typeface="Times New Roman" panose="02020603050405020304" pitchFamily="18" charset="0"/>
                <a:cs typeface="Times New Roman" panose="02020603050405020304" pitchFamily="18" charset="0"/>
              </a:rPr>
              <a:t>a) 5393 sayılı Kanun’un geçici 5 inci maddesi, 10/7/2004 tarihli ve 5216 sayılı Büyükşehir Belediyesi Kanun’unun geçici 3 üncü maddesi kapsamında uzlaşılan alacaklar,</a:t>
            </a:r>
          </a:p>
          <a:p>
            <a:pPr algn="just" defTabSz="1201064"/>
            <a:r>
              <a:rPr lang="tr-TR" sz="1445" dirty="0">
                <a:solidFill>
                  <a:prstClr val="black"/>
                </a:solidFill>
                <a:latin typeface="Times New Roman" panose="02020603050405020304" pitchFamily="18" charset="0"/>
                <a:cs typeface="Times New Roman" panose="02020603050405020304" pitchFamily="18" charset="0"/>
              </a:rPr>
              <a:t>b) 10/9/2014 tarihli ve 6552 sayılı İş Kanunu ile Bazı Kanun ve Kanun Hükmünde Kararnamelerde Değişiklik Yapılması ile Bazı Alacakların Yeniden Yapılandırılmasına Dair Kanun’un geçici 2 </a:t>
            </a:r>
            <a:r>
              <a:rPr lang="tr-TR" sz="1445" dirty="0" err="1">
                <a:solidFill>
                  <a:prstClr val="black"/>
                </a:solidFill>
                <a:latin typeface="Times New Roman" panose="02020603050405020304" pitchFamily="18" charset="0"/>
                <a:cs typeface="Times New Roman" panose="02020603050405020304" pitchFamily="18" charset="0"/>
              </a:rPr>
              <a:t>nci</a:t>
            </a:r>
            <a:r>
              <a:rPr lang="tr-TR" sz="1445" dirty="0">
                <a:solidFill>
                  <a:prstClr val="black"/>
                </a:solidFill>
                <a:latin typeface="Times New Roman" panose="02020603050405020304" pitchFamily="18" charset="0"/>
                <a:cs typeface="Times New Roman" panose="02020603050405020304" pitchFamily="18" charset="0"/>
              </a:rPr>
              <a:t> maddesinin birinci fıkrası kapsamında yapılandırılan alacaklar,</a:t>
            </a:r>
          </a:p>
          <a:p>
            <a:pPr algn="just" defTabSz="1201064"/>
            <a:r>
              <a:rPr lang="tr-TR" sz="1445" dirty="0">
                <a:solidFill>
                  <a:prstClr val="black"/>
                </a:solidFill>
                <a:latin typeface="Times New Roman" panose="02020603050405020304" pitchFamily="18" charset="0"/>
                <a:cs typeface="Times New Roman" panose="02020603050405020304" pitchFamily="18" charset="0"/>
              </a:rPr>
              <a:t>c) 3/8/2016 tarihli ve </a:t>
            </a:r>
            <a:r>
              <a:rPr lang="tr-TR" sz="1445" dirty="0">
                <a:solidFill>
                  <a:prstClr val="black"/>
                </a:solidFill>
                <a:highlight>
                  <a:srgbClr val="FFFF00"/>
                </a:highlight>
                <a:latin typeface="Times New Roman" panose="02020603050405020304" pitchFamily="18" charset="0"/>
                <a:cs typeface="Times New Roman" panose="02020603050405020304" pitchFamily="18" charset="0"/>
              </a:rPr>
              <a:t>6736 sayılı</a:t>
            </a:r>
            <a:r>
              <a:rPr lang="tr-TR" sz="1445" dirty="0">
                <a:solidFill>
                  <a:prstClr val="black"/>
                </a:solidFill>
                <a:latin typeface="Times New Roman" panose="02020603050405020304" pitchFamily="18" charset="0"/>
                <a:cs typeface="Times New Roman" panose="02020603050405020304" pitchFamily="18" charset="0"/>
              </a:rPr>
              <a:t> Bazı Alacakların Yeniden Yapılandırılmasına İlişkin Kanun, 18/5/2017 tarihli ve </a:t>
            </a:r>
            <a:r>
              <a:rPr lang="tr-TR" sz="1445" dirty="0">
                <a:solidFill>
                  <a:prstClr val="black"/>
                </a:solidFill>
                <a:highlight>
                  <a:srgbClr val="FFFF00"/>
                </a:highlight>
                <a:latin typeface="Times New Roman" panose="02020603050405020304" pitchFamily="18" charset="0"/>
                <a:cs typeface="Times New Roman" panose="02020603050405020304" pitchFamily="18" charset="0"/>
              </a:rPr>
              <a:t>7020</a:t>
            </a:r>
            <a:r>
              <a:rPr lang="tr-TR" sz="1445" dirty="0">
                <a:solidFill>
                  <a:prstClr val="black"/>
                </a:solidFill>
                <a:latin typeface="Times New Roman" panose="02020603050405020304" pitchFamily="18" charset="0"/>
                <a:cs typeface="Times New Roman" panose="02020603050405020304" pitchFamily="18" charset="0"/>
              </a:rPr>
              <a:t> sayılı Bazı Alacakların Yeniden Yapılandırılması ile Bazı Kanunlarda ve Bir Kanun Hükmünde Kararnamede Değişiklik Yapılmasına Dair Kanun ve 11/5/2018 tarihli ve </a:t>
            </a:r>
            <a:r>
              <a:rPr lang="tr-TR" sz="1445" dirty="0">
                <a:solidFill>
                  <a:prstClr val="black"/>
                </a:solidFill>
                <a:highlight>
                  <a:srgbClr val="FFFF00"/>
                </a:highlight>
                <a:latin typeface="Times New Roman" panose="02020603050405020304" pitchFamily="18" charset="0"/>
                <a:cs typeface="Times New Roman" panose="02020603050405020304" pitchFamily="18" charset="0"/>
              </a:rPr>
              <a:t>7143 </a:t>
            </a:r>
            <a:r>
              <a:rPr lang="tr-TR" sz="1445" dirty="0">
                <a:solidFill>
                  <a:prstClr val="black"/>
                </a:solidFill>
                <a:latin typeface="Times New Roman" panose="02020603050405020304" pitchFamily="18" charset="0"/>
                <a:cs typeface="Times New Roman" panose="02020603050405020304" pitchFamily="18" charset="0"/>
              </a:rPr>
              <a:t>sayılı Vergi ve Diğer Bazı Alacakların Yeniden Yapılandırılması ile Bazı Kanunlarda Değişiklik Yapılmasına İlişkin Kanun, </a:t>
            </a:r>
          </a:p>
          <a:p>
            <a:pPr algn="just" defTabSz="1201064"/>
            <a:r>
              <a:rPr lang="tr-TR" sz="1445" dirty="0">
                <a:solidFill>
                  <a:prstClr val="black"/>
                </a:solidFill>
                <a:latin typeface="Times New Roman" panose="02020603050405020304" pitchFamily="18" charset="0"/>
                <a:cs typeface="Times New Roman" panose="02020603050405020304" pitchFamily="18" charset="0"/>
              </a:rPr>
              <a:t>d) </a:t>
            </a:r>
            <a:r>
              <a:rPr lang="tr-TR" sz="1445" dirty="0">
                <a:solidFill>
                  <a:prstClr val="black"/>
                </a:solidFill>
                <a:highlight>
                  <a:srgbClr val="FFFF00"/>
                </a:highlight>
                <a:latin typeface="Times New Roman" panose="02020603050405020304" pitchFamily="18" charset="0"/>
                <a:cs typeface="Times New Roman" panose="02020603050405020304" pitchFamily="18" charset="0"/>
              </a:rPr>
              <a:t>Sağlık hizmeti sunucularına (hastaneler, eczaneler, optikçiler) yersiz yapılan ödemelerden veya bunlara kesilen cezai şartlardan doğan alacaklar,</a:t>
            </a:r>
          </a:p>
          <a:p>
            <a:pPr algn="just" defTabSz="1201064"/>
            <a:r>
              <a:rPr lang="tr-TR" sz="1445" dirty="0">
                <a:solidFill>
                  <a:prstClr val="black"/>
                </a:solidFill>
                <a:latin typeface="Times New Roman" panose="02020603050405020304" pitchFamily="18" charset="0"/>
                <a:cs typeface="Times New Roman" panose="02020603050405020304" pitchFamily="18" charset="0"/>
              </a:rPr>
              <a:t>e) Kira alacakları,</a:t>
            </a:r>
          </a:p>
          <a:p>
            <a:pPr algn="just" defTabSz="1201064"/>
            <a:r>
              <a:rPr lang="tr-TR" sz="1445" dirty="0">
                <a:solidFill>
                  <a:prstClr val="black"/>
                </a:solidFill>
                <a:latin typeface="Times New Roman" panose="02020603050405020304" pitchFamily="18" charset="0"/>
                <a:cs typeface="Times New Roman" panose="02020603050405020304" pitchFamily="18" charset="0"/>
              </a:rPr>
              <a:t>             bu Kanun kapsamında yapılandırılmayacaktır.</a:t>
            </a:r>
          </a:p>
          <a:p>
            <a:pPr algn="just" defTabSz="1201064"/>
            <a:r>
              <a:rPr lang="tr-TR" sz="1445" dirty="0">
                <a:solidFill>
                  <a:prstClr val="black"/>
                </a:solidFill>
                <a:latin typeface="Times New Roman" panose="02020603050405020304" pitchFamily="18" charset="0"/>
                <a:cs typeface="Times New Roman" panose="02020603050405020304" pitchFamily="18" charset="0"/>
              </a:rPr>
              <a:t>              Dolayısıyla, yukarıda belirtilen Kanun hükümleri uyarınca Kuruma olan, kapsama dâhil borçları yeniden yapılandırılan borçluların bahse konu yapılandırma hükümlerinden ayrılarak bu Kanun hükümlerinden yararlanmalarına ilişkin talepleri kabul edilmeyecektir.</a:t>
            </a:r>
          </a:p>
          <a:p>
            <a:pPr algn="just" defTabSz="1201064"/>
            <a:r>
              <a:rPr lang="tr-TR" sz="1445" dirty="0">
                <a:solidFill>
                  <a:prstClr val="black"/>
                </a:solidFill>
                <a:latin typeface="Times New Roman" panose="02020603050405020304" pitchFamily="18" charset="0"/>
                <a:cs typeface="Times New Roman" panose="02020603050405020304" pitchFamily="18" charset="0"/>
              </a:rPr>
              <a:t>             Ancak bu Kanun’un yayımlandığı tarih itibarıyla </a:t>
            </a:r>
            <a:r>
              <a:rPr lang="tr-TR" sz="1445" dirty="0">
                <a:solidFill>
                  <a:prstClr val="black"/>
                </a:solidFill>
                <a:highlight>
                  <a:srgbClr val="FFFF00"/>
                </a:highlight>
                <a:latin typeface="Times New Roman" panose="02020603050405020304" pitchFamily="18" charset="0"/>
                <a:cs typeface="Times New Roman" panose="02020603050405020304" pitchFamily="18" charset="0"/>
              </a:rPr>
              <a:t>7256 ve 7326 sayılı Kanuna göre yapılandırmaları devam edenlerin, kalan taksitlerini bu Kanun’un 9 uncu  maddesinin dokuzuncu fıkrasının (b) bendinde belirtildiği üzere ödeme hakları saklı bulunmaktadır.</a:t>
            </a:r>
          </a:p>
        </p:txBody>
      </p:sp>
      <p:pic>
        <p:nvPicPr>
          <p:cNvPr id="3" name="Resim 2" descr="metin içeren bir resim&#10;&#10;Açıklama otomatik olarak oluşturuldu">
            <a:extLst>
              <a:ext uri="{FF2B5EF4-FFF2-40B4-BE49-F238E27FC236}">
                <a16:creationId xmlns:a16="http://schemas.microsoft.com/office/drawing/2014/main" id="{71EEDE24-AD90-2339-238E-357A219E0396}"/>
              </a:ext>
            </a:extLst>
          </p:cNvPr>
          <p:cNvPicPr>
            <a:picLocks noChangeAspect="1"/>
          </p:cNvPicPr>
          <p:nvPr/>
        </p:nvPicPr>
        <p:blipFill>
          <a:blip r:embed="rId3"/>
          <a:stretch>
            <a:fillRect/>
          </a:stretch>
        </p:blipFill>
        <p:spPr>
          <a:xfrm>
            <a:off x="1594099" y="612090"/>
            <a:ext cx="1526492" cy="858652"/>
          </a:xfrm>
          <a:prstGeom prst="rect">
            <a:avLst/>
          </a:prstGeom>
          <a:noFill/>
          <a:effectLst>
            <a:glow>
              <a:schemeClr val="bg1">
                <a:lumMod val="65000"/>
                <a:lumOff val="35000"/>
              </a:schemeClr>
            </a:glow>
          </a:effectLst>
        </p:spPr>
      </p:pic>
    </p:spTree>
    <p:extLst>
      <p:ext uri="{BB962C8B-B14F-4D97-AF65-F5344CB8AC3E}">
        <p14:creationId xmlns:p14="http://schemas.microsoft.com/office/powerpoint/2010/main" val="3128523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4015235" y="573459"/>
            <a:ext cx="5738886" cy="906887"/>
            <a:chOff x="416739" y="144732"/>
            <a:chExt cx="5946662" cy="690452"/>
          </a:xfrm>
        </p:grpSpPr>
        <p:sp>
          <p:nvSpPr>
            <p:cNvPr id="179" name="Google Shape;179;p26"/>
            <p:cNvSpPr/>
            <p:nvPr/>
          </p:nvSpPr>
          <p:spPr>
            <a:xfrm>
              <a:off x="416739" y="144732"/>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ea typeface="Times New Roman"/>
                  <a:cs typeface="Times New Roman"/>
                  <a:sym typeface="Times New Roman"/>
                </a:rPr>
                <a:t>ÖDEME YÜKÜMLÜLÜKLERİNİN YERİNE GETİRİLMEMESİ VEYA EKSİK YERİNE GETİRİLMESİ</a:t>
              </a: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sp>
        <p:nvSpPr>
          <p:cNvPr id="2" name="Dikdörtgen 1">
            <a:extLst>
              <a:ext uri="{FF2B5EF4-FFF2-40B4-BE49-F238E27FC236}">
                <a16:creationId xmlns:a16="http://schemas.microsoft.com/office/drawing/2014/main" id="{FEB46CDF-0E73-4335-8DD6-04369BE7E1AA}"/>
              </a:ext>
            </a:extLst>
          </p:cNvPr>
          <p:cNvSpPr/>
          <p:nvPr/>
        </p:nvSpPr>
        <p:spPr>
          <a:xfrm>
            <a:off x="1543236" y="1470741"/>
            <a:ext cx="9105529" cy="5503943"/>
          </a:xfrm>
          <a:prstGeom prst="rect">
            <a:avLst/>
          </a:prstGeom>
        </p:spPr>
        <p:txBody>
          <a:bodyPr wrap="square">
            <a:spAutoFit/>
          </a:bodyPr>
          <a:lstStyle/>
          <a:p>
            <a:pPr algn="ctr" defTabSz="1201064"/>
            <a:r>
              <a:rPr lang="tr-TR" sz="2000" dirty="0">
                <a:solidFill>
                  <a:prstClr val="black"/>
                </a:solidFill>
                <a:latin typeface="Times New Roman" panose="02020603050405020304" pitchFamily="18" charset="0"/>
                <a:cs typeface="Times New Roman" panose="02020603050405020304" pitchFamily="18" charset="0"/>
              </a:rPr>
              <a:t>          </a:t>
            </a:r>
            <a:r>
              <a:rPr lang="tr-TR" sz="2000" b="1" dirty="0">
                <a:solidFill>
                  <a:prstClr val="black"/>
                </a:solidFill>
                <a:highlight>
                  <a:srgbClr val="00FFFF"/>
                </a:highlight>
                <a:latin typeface="Times New Roman" panose="02020603050405020304" pitchFamily="18" charset="0"/>
                <a:cs typeface="Times New Roman" panose="02020603050405020304" pitchFamily="18" charset="0"/>
              </a:rPr>
              <a:t>İHLAL ŞARTLARI</a:t>
            </a:r>
          </a:p>
          <a:p>
            <a:pPr algn="ctr" defTabSz="1201064"/>
            <a:endParaRPr lang="tr-TR" sz="1445" b="1" dirty="0">
              <a:solidFill>
                <a:prstClr val="black"/>
              </a:solidFill>
              <a:latin typeface="Times New Roman" panose="02020603050405020304" pitchFamily="18" charset="0"/>
              <a:cs typeface="Times New Roman" panose="02020603050405020304" pitchFamily="18" charset="0"/>
            </a:endParaRPr>
          </a:p>
          <a:p>
            <a:pPr algn="just" defTabSz="1201064"/>
            <a:r>
              <a:rPr lang="tr-TR" sz="1379" b="1" dirty="0">
                <a:solidFill>
                  <a:prstClr val="black"/>
                </a:solidFill>
                <a:latin typeface="Times New Roman" panose="02020603050405020304" pitchFamily="18" charset="0"/>
                <a:cs typeface="Times New Roman" panose="02020603050405020304" pitchFamily="18" charset="0"/>
              </a:rPr>
              <a:t>Peşin Ödeme Yolunu Tercih Eden Borçlular Yönünden</a:t>
            </a:r>
          </a:p>
          <a:p>
            <a:pPr algn="just" defTabSz="1201064"/>
            <a:r>
              <a:rPr lang="tr-TR" sz="1379" dirty="0">
                <a:solidFill>
                  <a:prstClr val="black"/>
                </a:solidFill>
                <a:latin typeface="Times New Roman" panose="02020603050405020304" pitchFamily="18" charset="0"/>
                <a:cs typeface="Times New Roman" panose="02020603050405020304" pitchFamily="18" charset="0"/>
              </a:rPr>
              <a:t>            Peşin ödeme yolunu tercih etmiş olan borçlular,7440 sayılı Kanun uyarınca ödemeleri gereken tutarları, en geç ilk taksit son ödeme tarihine kadar (bu tarih dâhil)  ödememeleri veya aynı  tarihe kadar peşin ödeme taleplerini taksitle ödeme talebine dönüştürüp ilk  taksit  ödemesini de  yine en geç ilk taksit son ödeme  tarihine kadar (bu tarih dâhil)  yapmamaları halinde yapılandırma hükümlerinden yararlanma hakkını kaybedeceklerdir.</a:t>
            </a:r>
          </a:p>
          <a:p>
            <a:pPr algn="just" defTabSz="1201064"/>
            <a:r>
              <a:rPr lang="tr-TR" sz="1379" dirty="0">
                <a:solidFill>
                  <a:prstClr val="black"/>
                </a:solidFill>
                <a:latin typeface="Times New Roman" panose="02020603050405020304" pitchFamily="18" charset="0"/>
                <a:cs typeface="Times New Roman" panose="02020603050405020304" pitchFamily="18" charset="0"/>
              </a:rPr>
              <a:t>            Ancak peşin olarak hesaplanan borcun ilk taksit son ödeme  tarihine kadar (bu tarih dâhil)ödenmemesi veya eksik ödenmesi halinde, ödenmeyen veya eksik ödenen tutarın 6183 sayılı Kanun’un 51 inci maddesine göre belirlenen gecikme zammı oranı üzerinden hesaplanacak  geç ödeme zammı ile </a:t>
            </a:r>
            <a:r>
              <a:rPr lang="tr-TR" sz="1379" dirty="0">
                <a:solidFill>
                  <a:prstClr val="black"/>
                </a:solidFill>
                <a:highlight>
                  <a:srgbClr val="FFFF00"/>
                </a:highlight>
                <a:latin typeface="Times New Roman" panose="02020603050405020304" pitchFamily="18" charset="0"/>
                <a:cs typeface="Times New Roman" panose="02020603050405020304" pitchFamily="18" charset="0"/>
              </a:rPr>
              <a:t>birlikte ilk taksit son ödeme tarihini takip eden ayın sonuna kadar ödenmesi halinde </a:t>
            </a:r>
            <a:r>
              <a:rPr lang="tr-TR" sz="1379" dirty="0">
                <a:solidFill>
                  <a:prstClr val="black"/>
                </a:solidFill>
                <a:latin typeface="Times New Roman" panose="02020603050405020304" pitchFamily="18" charset="0"/>
                <a:cs typeface="Times New Roman" panose="02020603050405020304" pitchFamily="18" charset="0"/>
              </a:rPr>
              <a:t>yapılandırma hükümlerinden yararlandırılacaktır. Söz konusu durumda katsayı uygulanmayacak ve Yİ-ÜFE tutarından herhangi bir indirim yapılmayacaktır.</a:t>
            </a:r>
          </a:p>
          <a:p>
            <a:pPr algn="just" defTabSz="1201064"/>
            <a:r>
              <a:rPr lang="tr-TR" sz="1379" b="1" dirty="0">
                <a:solidFill>
                  <a:prstClr val="black"/>
                </a:solidFill>
                <a:latin typeface="Times New Roman" panose="02020603050405020304" pitchFamily="18" charset="0"/>
                <a:cs typeface="Times New Roman" panose="02020603050405020304" pitchFamily="18" charset="0"/>
              </a:rPr>
              <a:t>Taksitle Ödeme Yolunu Tercih Eden Borçlular Yönünden </a:t>
            </a:r>
          </a:p>
          <a:p>
            <a:pPr algn="just" defTabSz="1201064"/>
            <a:r>
              <a:rPr lang="tr-TR" sz="1379" dirty="0">
                <a:solidFill>
                  <a:prstClr val="black"/>
                </a:solidFill>
                <a:latin typeface="Times New Roman" panose="02020603050405020304" pitchFamily="18" charset="0"/>
                <a:cs typeface="Times New Roman" panose="02020603050405020304" pitchFamily="18" charset="0"/>
              </a:rPr>
              <a:t>         Yapılandırmadan yararlanmak isteyen ve borçlarını taksitler halinde ödeme talebinde bulunan borçluların;</a:t>
            </a:r>
          </a:p>
          <a:p>
            <a:pPr algn="just" defTabSz="1201064"/>
            <a:r>
              <a:rPr lang="tr-TR" sz="1379" dirty="0">
                <a:solidFill>
                  <a:prstClr val="black"/>
                </a:solidFill>
                <a:latin typeface="Times New Roman" panose="02020603050405020304" pitchFamily="18" charset="0"/>
                <a:cs typeface="Times New Roman" panose="02020603050405020304" pitchFamily="18" charset="0"/>
              </a:rPr>
              <a:t>-Birinci taksitini ilk taksit son ödeme  tarihine kadar (bu tarih dahil), ikinci taksiti 31/7/2023 tarihine (bu tarih dâhil) kadar), tam olarak ödememesi,</a:t>
            </a:r>
          </a:p>
          <a:p>
            <a:pPr algn="just" defTabSz="1201064"/>
            <a:r>
              <a:rPr lang="tr-TR" sz="1379" dirty="0">
                <a:solidFill>
                  <a:prstClr val="black"/>
                </a:solidFill>
                <a:latin typeface="Times New Roman" panose="02020603050405020304" pitchFamily="18" charset="0"/>
                <a:cs typeface="Times New Roman" panose="02020603050405020304" pitchFamily="18" charset="0"/>
              </a:rPr>
              <a:t>-İlk iki taksit süresinde ve tam olarak ödenmekle birlikte </a:t>
            </a:r>
            <a:r>
              <a:rPr lang="tr-TR" sz="1379" b="1" dirty="0">
                <a:solidFill>
                  <a:prstClr val="black"/>
                </a:solidFill>
                <a:highlight>
                  <a:srgbClr val="FFFF00"/>
                </a:highlight>
                <a:latin typeface="Times New Roman" panose="02020603050405020304" pitchFamily="18" charset="0"/>
                <a:cs typeface="Times New Roman" panose="02020603050405020304" pitchFamily="18" charset="0"/>
              </a:rPr>
              <a:t>bir takvim yılında </a:t>
            </a:r>
            <a:r>
              <a:rPr lang="tr-TR" sz="1379" dirty="0">
                <a:solidFill>
                  <a:prstClr val="black"/>
                </a:solidFill>
                <a:highlight>
                  <a:srgbClr val="FFFF00"/>
                </a:highlight>
                <a:latin typeface="Times New Roman" panose="02020603050405020304" pitchFamily="18" charset="0"/>
                <a:cs typeface="Times New Roman" panose="02020603050405020304" pitchFamily="18" charset="0"/>
              </a:rPr>
              <a:t>3’den fazla taksitini ödememesi</a:t>
            </a:r>
            <a:r>
              <a:rPr lang="tr-TR" sz="1379" dirty="0">
                <a:solidFill>
                  <a:prstClr val="black"/>
                </a:solidFill>
                <a:latin typeface="Times New Roman" panose="02020603050405020304" pitchFamily="18" charset="0"/>
                <a:cs typeface="Times New Roman" panose="02020603050405020304" pitchFamily="18" charset="0"/>
              </a:rPr>
              <a:t>,</a:t>
            </a:r>
          </a:p>
          <a:p>
            <a:pPr algn="just" defTabSz="1201064"/>
            <a:r>
              <a:rPr lang="tr-TR" sz="1379" dirty="0">
                <a:solidFill>
                  <a:prstClr val="black"/>
                </a:solidFill>
                <a:latin typeface="Times New Roman" panose="02020603050405020304" pitchFamily="18" charset="0"/>
                <a:cs typeface="Times New Roman" panose="02020603050405020304" pitchFamily="18" charset="0"/>
              </a:rPr>
              <a:t>-İlk iki taksit süresinde ve tam olarak ödenmekle birlikte </a:t>
            </a:r>
            <a:r>
              <a:rPr lang="tr-TR" sz="1379" dirty="0">
                <a:solidFill>
                  <a:prstClr val="black"/>
                </a:solidFill>
                <a:highlight>
                  <a:srgbClr val="FFFF00"/>
                </a:highlight>
                <a:latin typeface="Times New Roman" panose="02020603050405020304" pitchFamily="18" charset="0"/>
                <a:cs typeface="Times New Roman" panose="02020603050405020304" pitchFamily="18" charset="0"/>
              </a:rPr>
              <a:t>bir takvim yılında </a:t>
            </a:r>
            <a:r>
              <a:rPr lang="tr-TR" sz="1379" dirty="0">
                <a:solidFill>
                  <a:prstClr val="black"/>
                </a:solidFill>
                <a:latin typeface="Times New Roman" panose="02020603050405020304" pitchFamily="18" charset="0"/>
                <a:cs typeface="Times New Roman" panose="02020603050405020304" pitchFamily="18" charset="0"/>
              </a:rPr>
              <a:t>en fazla üç taksit ödenmeyen veya eksik ödenen taksit tutarlarının </a:t>
            </a:r>
            <a:r>
              <a:rPr lang="tr-TR" sz="1379" dirty="0">
                <a:solidFill>
                  <a:prstClr val="black"/>
                </a:solidFill>
                <a:highlight>
                  <a:srgbClr val="FFFF00"/>
                </a:highlight>
                <a:latin typeface="Times New Roman" panose="02020603050405020304" pitchFamily="18" charset="0"/>
                <a:cs typeface="Times New Roman" panose="02020603050405020304" pitchFamily="18" charset="0"/>
              </a:rPr>
              <a:t>yapılandırmanın son taksitini takip eden ay sonuna kadar </a:t>
            </a:r>
            <a:r>
              <a:rPr lang="tr-TR" sz="1379" dirty="0">
                <a:solidFill>
                  <a:prstClr val="black"/>
                </a:solidFill>
                <a:latin typeface="Times New Roman" panose="02020603050405020304" pitchFamily="18" charset="0"/>
                <a:cs typeface="Times New Roman" panose="02020603050405020304" pitchFamily="18" charset="0"/>
              </a:rPr>
              <a:t>gecikilen her ay ve kesri için 6183 sayılı Kanun’un 51 inci maddesine göre belirlenen gecikme zammı oranında hesaplanacak geç ödeme zammı ile birlikte ödememesi,</a:t>
            </a:r>
          </a:p>
          <a:p>
            <a:pPr algn="just" defTabSz="1201064"/>
            <a:r>
              <a:rPr lang="tr-TR" sz="1379" dirty="0">
                <a:solidFill>
                  <a:prstClr val="black"/>
                </a:solidFill>
                <a:latin typeface="Times New Roman" panose="02020603050405020304" pitchFamily="18" charset="0"/>
                <a:cs typeface="Times New Roman" panose="02020603050405020304" pitchFamily="18" charset="0"/>
              </a:rPr>
              <a:t>halinde yapılandırma hükümlerinden yararlanma hakkı kaybedilecektir. </a:t>
            </a:r>
          </a:p>
          <a:p>
            <a:pPr algn="just" defTabSz="1201064"/>
            <a:r>
              <a:rPr lang="tr-TR" sz="1379" dirty="0">
                <a:solidFill>
                  <a:prstClr val="black"/>
                </a:solidFill>
                <a:latin typeface="Times New Roman" panose="02020603050405020304" pitchFamily="18" charset="0"/>
                <a:cs typeface="Times New Roman" panose="02020603050405020304" pitchFamily="18" charset="0"/>
              </a:rPr>
              <a:t>          Ancak, taksitle ödeme seçeneğini seçmesine rağmen </a:t>
            </a:r>
            <a:r>
              <a:rPr lang="tr-TR" sz="1379" dirty="0">
                <a:solidFill>
                  <a:prstClr val="black"/>
                </a:solidFill>
                <a:highlight>
                  <a:srgbClr val="FFFF00"/>
                </a:highlight>
                <a:latin typeface="Times New Roman" panose="02020603050405020304" pitchFamily="18" charset="0"/>
                <a:cs typeface="Times New Roman" panose="02020603050405020304" pitchFamily="18" charset="0"/>
              </a:rPr>
              <a:t>ilk taksit ödemesini gerçekleştiremeyenlerce </a:t>
            </a:r>
            <a:r>
              <a:rPr lang="tr-TR" sz="1379" dirty="0">
                <a:solidFill>
                  <a:prstClr val="black"/>
                </a:solidFill>
                <a:latin typeface="Times New Roman" panose="02020603050405020304" pitchFamily="18" charset="0"/>
                <a:cs typeface="Times New Roman" panose="02020603050405020304" pitchFamily="18" charset="0"/>
              </a:rPr>
              <a:t>talepte bulunulması halinde </a:t>
            </a:r>
            <a:r>
              <a:rPr lang="tr-TR" sz="1379" dirty="0">
                <a:solidFill>
                  <a:prstClr val="black"/>
                </a:solidFill>
                <a:highlight>
                  <a:srgbClr val="FFFF00"/>
                </a:highlight>
                <a:latin typeface="Times New Roman" panose="02020603050405020304" pitchFamily="18" charset="0"/>
                <a:cs typeface="Times New Roman" panose="02020603050405020304" pitchFamily="18" charset="0"/>
              </a:rPr>
              <a:t>borcun tamamının geç ödeme zammıyla birlikte peşin olarak 31/7/2023 tarihine (bu tarih dâhil) kadar  ödenmesi </a:t>
            </a:r>
            <a:r>
              <a:rPr lang="tr-TR" sz="1379" dirty="0">
                <a:solidFill>
                  <a:prstClr val="black"/>
                </a:solidFill>
                <a:latin typeface="Times New Roman" panose="02020603050405020304" pitchFamily="18" charset="0"/>
                <a:cs typeface="Times New Roman" panose="02020603050405020304" pitchFamily="18" charset="0"/>
              </a:rPr>
              <a:t>halinde yapılandırma hükümlerinden yararlanılacaktır. Söz konusu durumda katsayı uygulanmayacak olup Yİ-ÜFE tutarı üzerinden herhangi bir indirim yapılmayacaktır.</a:t>
            </a:r>
          </a:p>
        </p:txBody>
      </p:sp>
      <p:pic>
        <p:nvPicPr>
          <p:cNvPr id="3" name="Resim 2" descr="metin içeren bir resim&#10;&#10;Açıklama otomatik olarak oluşturuldu">
            <a:extLst>
              <a:ext uri="{FF2B5EF4-FFF2-40B4-BE49-F238E27FC236}">
                <a16:creationId xmlns:a16="http://schemas.microsoft.com/office/drawing/2014/main" id="{2F34CCAE-EAA0-1420-3221-CFB611E9982D}"/>
              </a:ext>
            </a:extLst>
          </p:cNvPr>
          <p:cNvPicPr>
            <a:picLocks noChangeAspect="1"/>
          </p:cNvPicPr>
          <p:nvPr/>
        </p:nvPicPr>
        <p:blipFill>
          <a:blip r:embed="rId3"/>
          <a:stretch>
            <a:fillRect/>
          </a:stretch>
        </p:blipFill>
        <p:spPr>
          <a:xfrm>
            <a:off x="1543236" y="536437"/>
            <a:ext cx="1526492" cy="858652"/>
          </a:xfrm>
          <a:prstGeom prst="rect">
            <a:avLst/>
          </a:prstGeom>
          <a:noFill/>
          <a:effectLst>
            <a:glow>
              <a:schemeClr val="bg1">
                <a:lumMod val="65000"/>
                <a:lumOff val="35000"/>
              </a:schemeClr>
            </a:glow>
          </a:effectLst>
        </p:spPr>
      </p:pic>
    </p:spTree>
    <p:extLst>
      <p:ext uri="{BB962C8B-B14F-4D97-AF65-F5344CB8AC3E}">
        <p14:creationId xmlns:p14="http://schemas.microsoft.com/office/powerpoint/2010/main" val="1437981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4015235" y="573459"/>
            <a:ext cx="5738886" cy="906887"/>
            <a:chOff x="416739" y="144732"/>
            <a:chExt cx="5946662" cy="690452"/>
          </a:xfrm>
        </p:grpSpPr>
        <p:sp>
          <p:nvSpPr>
            <p:cNvPr id="179" name="Google Shape;179;p26"/>
            <p:cNvSpPr/>
            <p:nvPr/>
          </p:nvSpPr>
          <p:spPr>
            <a:xfrm>
              <a:off x="416739" y="144732"/>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ea typeface="Times New Roman"/>
                  <a:cs typeface="Times New Roman"/>
                  <a:sym typeface="Times New Roman"/>
                </a:rPr>
                <a:t>ÖDEME YÜKÜMLÜLÜKLERİNİN YERİNE GETİRİLMEMESİ VEYA EKSİK YERİNE GETİRİLMESİ</a:t>
              </a: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sp>
        <p:nvSpPr>
          <p:cNvPr id="2" name="Dikdörtgen 1">
            <a:extLst>
              <a:ext uri="{FF2B5EF4-FFF2-40B4-BE49-F238E27FC236}">
                <a16:creationId xmlns:a16="http://schemas.microsoft.com/office/drawing/2014/main" id="{FEB46CDF-0E73-4335-8DD6-04369BE7E1AA}"/>
              </a:ext>
            </a:extLst>
          </p:cNvPr>
          <p:cNvSpPr/>
          <p:nvPr/>
        </p:nvSpPr>
        <p:spPr>
          <a:xfrm>
            <a:off x="1543236" y="1470742"/>
            <a:ext cx="9105529" cy="5196166"/>
          </a:xfrm>
          <a:prstGeom prst="rect">
            <a:avLst/>
          </a:prstGeom>
        </p:spPr>
        <p:txBody>
          <a:bodyPr wrap="square">
            <a:spAutoFit/>
          </a:bodyPr>
          <a:lstStyle/>
          <a:p>
            <a:pPr algn="ctr" defTabSz="1201064"/>
            <a:r>
              <a:rPr lang="tr-TR" sz="1445" dirty="0">
                <a:solidFill>
                  <a:prstClr val="black"/>
                </a:solidFill>
                <a:latin typeface="Times New Roman" panose="02020603050405020304" pitchFamily="18" charset="0"/>
                <a:cs typeface="Times New Roman" panose="02020603050405020304" pitchFamily="18" charset="0"/>
              </a:rPr>
              <a:t>          </a:t>
            </a:r>
            <a:endParaRPr lang="tr-TR" sz="1445" b="1" dirty="0">
              <a:solidFill>
                <a:prstClr val="black"/>
              </a:solidFill>
              <a:latin typeface="Times New Roman" panose="02020603050405020304" pitchFamily="18" charset="0"/>
              <a:cs typeface="Times New Roman" panose="02020603050405020304" pitchFamily="18" charset="0"/>
            </a:endParaRPr>
          </a:p>
          <a:p>
            <a:pPr algn="just" defTabSz="1201064"/>
            <a:r>
              <a:rPr lang="tr-TR" sz="1379" b="1" dirty="0">
                <a:solidFill>
                  <a:prstClr val="black"/>
                </a:solidFill>
                <a:latin typeface="Times New Roman" panose="02020603050405020304" pitchFamily="18" charset="0"/>
                <a:cs typeface="Times New Roman" panose="02020603050405020304" pitchFamily="18" charset="0"/>
              </a:rPr>
              <a:t>Süresinde Ödenmiş Cari Ay Primlerinin Aksatılmış Yapılandırma Taksitlerine Mahsubu</a:t>
            </a:r>
          </a:p>
          <a:p>
            <a:pPr algn="just" defTabSz="1201064"/>
            <a:r>
              <a:rPr lang="tr-TR" sz="1379" dirty="0">
                <a:solidFill>
                  <a:prstClr val="black"/>
                </a:solidFill>
                <a:latin typeface="Times New Roman" panose="02020603050405020304" pitchFamily="18" charset="0"/>
                <a:cs typeface="Times New Roman" panose="02020603050405020304" pitchFamily="18" charset="0"/>
              </a:rPr>
              <a:t>            7440 sayılı Kanun kapsamında yapılandırılmış olan ve taksitli ödeme yolunu tercih etmiş olanlardan Kurum alacaklarının ilk iki taksitinin veya yıl içinde üçten fazla taksitin aksatılması halinde, </a:t>
            </a:r>
            <a:r>
              <a:rPr lang="tr-TR" sz="1379" dirty="0">
                <a:solidFill>
                  <a:prstClr val="black"/>
                </a:solidFill>
                <a:highlight>
                  <a:srgbClr val="FFFF00"/>
                </a:highlight>
                <a:latin typeface="Times New Roman" panose="02020603050405020304" pitchFamily="18" charset="0"/>
                <a:cs typeface="Times New Roman" panose="02020603050405020304" pitchFamily="18" charset="0"/>
              </a:rPr>
              <a:t>yapılandırması bozulan işverenlerce </a:t>
            </a:r>
            <a:r>
              <a:rPr lang="tr-TR" sz="1379" dirty="0">
                <a:solidFill>
                  <a:prstClr val="black"/>
                </a:solidFill>
                <a:latin typeface="Times New Roman" panose="02020603050405020304" pitchFamily="18" charset="0"/>
                <a:cs typeface="Times New Roman" panose="02020603050405020304" pitchFamily="18" charset="0"/>
              </a:rPr>
              <a:t>talep edilmesi koşuluyla, </a:t>
            </a:r>
            <a:r>
              <a:rPr lang="tr-TR" sz="1379" dirty="0">
                <a:solidFill>
                  <a:prstClr val="black"/>
                </a:solidFill>
                <a:highlight>
                  <a:srgbClr val="FFFF00"/>
                </a:highlight>
                <a:latin typeface="Times New Roman" panose="02020603050405020304" pitchFamily="18" charset="0"/>
                <a:cs typeface="Times New Roman" panose="02020603050405020304" pitchFamily="18" charset="0"/>
              </a:rPr>
              <a:t>aynı işverenin aynı veya farklı ünitelerde işlem gören işyerleri için ödemiş oldukları cari ay </a:t>
            </a:r>
            <a:r>
              <a:rPr lang="tr-TR" sz="1379" dirty="0">
                <a:solidFill>
                  <a:prstClr val="black"/>
                </a:solidFill>
                <a:latin typeface="Times New Roman" panose="02020603050405020304" pitchFamily="18" charset="0"/>
                <a:cs typeface="Times New Roman" panose="02020603050405020304" pitchFamily="18" charset="0"/>
              </a:rPr>
              <a:t>(son ödeme tarihi  30/6/2023 tarihi resmi tatil olduğundan 3/7/2023 olan 2023/Mayıs ayı priminden  başlamak  ve her bir taksit dönemini oluşturan ay ayrı ayrı dikkate alınarak, bu cari aylara denk gelen taksite aktarılmak suretiyle) </a:t>
            </a:r>
            <a:r>
              <a:rPr lang="tr-TR" sz="1379" dirty="0">
                <a:solidFill>
                  <a:prstClr val="black"/>
                </a:solidFill>
                <a:highlight>
                  <a:srgbClr val="FFFF00"/>
                </a:highlight>
                <a:latin typeface="Times New Roman" panose="02020603050405020304" pitchFamily="18" charset="0"/>
                <a:cs typeface="Times New Roman" panose="02020603050405020304" pitchFamily="18" charset="0"/>
              </a:rPr>
              <a:t>sigorta primlerinin aksatılan yapılandırma taksitlerine mahsup  edilmesi suretiyle yapılandırmalarının devamı sağlanacaktır.</a:t>
            </a:r>
          </a:p>
          <a:p>
            <a:pPr algn="just" defTabSz="1201064"/>
            <a:r>
              <a:rPr lang="tr-TR" sz="1379" dirty="0">
                <a:solidFill>
                  <a:prstClr val="black"/>
                </a:solidFill>
                <a:latin typeface="Times New Roman" panose="02020603050405020304" pitchFamily="18" charset="0"/>
                <a:cs typeface="Times New Roman" panose="02020603050405020304" pitchFamily="18" charset="0"/>
              </a:rPr>
              <a:t>            Şöyle ki; aksatılan taksitin, birinci taksit (30/6/2023 tarihi resmi tatil olduğundan 3/7/2023) olduğu durumlarda aktarılması yapılabilecek cari ay primi sadece 2023 Mayıs ayı primi olabilecektir.</a:t>
            </a:r>
          </a:p>
          <a:p>
            <a:pPr algn="just" defTabSz="1201064"/>
            <a:r>
              <a:rPr lang="tr-TR" sz="1379" dirty="0">
                <a:solidFill>
                  <a:prstClr val="black"/>
                </a:solidFill>
                <a:latin typeface="Times New Roman" panose="02020603050405020304" pitchFamily="18" charset="0"/>
                <a:cs typeface="Times New Roman" panose="02020603050405020304" pitchFamily="18" charset="0"/>
              </a:rPr>
              <a:t>            Diğer taraftan 2 </a:t>
            </a:r>
            <a:r>
              <a:rPr lang="tr-TR" sz="1379" dirty="0" err="1">
                <a:solidFill>
                  <a:prstClr val="black"/>
                </a:solidFill>
                <a:latin typeface="Times New Roman" panose="02020603050405020304" pitchFamily="18" charset="0"/>
                <a:cs typeface="Times New Roman" panose="02020603050405020304" pitchFamily="18" charset="0"/>
              </a:rPr>
              <a:t>nci</a:t>
            </a:r>
            <a:r>
              <a:rPr lang="tr-TR" sz="1379" dirty="0">
                <a:solidFill>
                  <a:prstClr val="black"/>
                </a:solidFill>
                <a:latin typeface="Times New Roman" panose="02020603050405020304" pitchFamily="18" charset="0"/>
                <a:cs typeface="Times New Roman" panose="02020603050405020304" pitchFamily="18" charset="0"/>
              </a:rPr>
              <a:t> taksitten başlamak üzere diğer taksitler için ise söz konusu </a:t>
            </a:r>
            <a:r>
              <a:rPr lang="tr-TR" sz="1379" dirty="0">
                <a:solidFill>
                  <a:prstClr val="black"/>
                </a:solidFill>
                <a:highlight>
                  <a:srgbClr val="FFFF00"/>
                </a:highlight>
                <a:latin typeface="Times New Roman" panose="02020603050405020304" pitchFamily="18" charset="0"/>
                <a:cs typeface="Times New Roman" panose="02020603050405020304" pitchFamily="18" charset="0"/>
              </a:rPr>
              <a:t>taksitin son ödeme tarihinin bulunduğu ay ve bir öncesindeki ayın cari  ay  primleri  aktarılabilecektir. </a:t>
            </a:r>
            <a:r>
              <a:rPr lang="tr-TR" sz="1379" dirty="0">
                <a:solidFill>
                  <a:prstClr val="black"/>
                </a:solidFill>
                <a:latin typeface="Times New Roman" panose="02020603050405020304" pitchFamily="18" charset="0"/>
                <a:cs typeface="Times New Roman" panose="02020603050405020304" pitchFamily="18" charset="0"/>
              </a:rPr>
              <a:t> Son ödeme tarihleri ay sonu olarak belirlenmekle birlikte bu tarihlerin resmi tatil olması sebebiyle takip eden ilk işgününün sonraki aya geçmesi halinde, bu ayın cari ay primi aktarılmayacak olup sadece öncesindeki iki ayın cari ay primleri aktarılabilecektir.</a:t>
            </a:r>
          </a:p>
          <a:p>
            <a:pPr algn="just" defTabSz="1201064"/>
            <a:endParaRPr lang="tr-TR" sz="1379" dirty="0">
              <a:solidFill>
                <a:prstClr val="black"/>
              </a:solidFill>
              <a:latin typeface="Times New Roman" panose="02020603050405020304" pitchFamily="18" charset="0"/>
              <a:cs typeface="Times New Roman" panose="02020603050405020304" pitchFamily="18" charset="0"/>
            </a:endParaRPr>
          </a:p>
          <a:p>
            <a:pPr algn="just" defTabSz="1201064"/>
            <a:r>
              <a:rPr lang="tr-TR" sz="1379" b="1" dirty="0">
                <a:solidFill>
                  <a:prstClr val="black"/>
                </a:solidFill>
                <a:latin typeface="Times New Roman" panose="02020603050405020304" pitchFamily="18" charset="0"/>
                <a:cs typeface="Times New Roman" panose="02020603050405020304" pitchFamily="18" charset="0"/>
              </a:rPr>
              <a:t>Taksit Tutarının %10’u Aşılmamak Şartıyla 20 Türk Lirasına (Bu Tutar Dâhil) Kadar Yapılmış Eksik Ödemeler</a:t>
            </a:r>
          </a:p>
          <a:p>
            <a:pPr algn="just" defTabSz="1201064"/>
            <a:r>
              <a:rPr lang="tr-TR" sz="1379" dirty="0">
                <a:solidFill>
                  <a:prstClr val="black"/>
                </a:solidFill>
                <a:latin typeface="Times New Roman" panose="02020603050405020304" pitchFamily="18" charset="0"/>
                <a:cs typeface="Times New Roman" panose="02020603050405020304" pitchFamily="18" charset="0"/>
              </a:rPr>
              <a:t>            7440 sayılı Kanun’un 9 uncu maddesinin yedinci fıkrası uyarınca, taksit </a:t>
            </a:r>
            <a:r>
              <a:rPr lang="tr-TR" sz="1379" dirty="0">
                <a:solidFill>
                  <a:prstClr val="black"/>
                </a:solidFill>
                <a:highlight>
                  <a:srgbClr val="FFFF00"/>
                </a:highlight>
                <a:latin typeface="Times New Roman" panose="02020603050405020304" pitchFamily="18" charset="0"/>
                <a:cs typeface="Times New Roman" panose="02020603050405020304" pitchFamily="18" charset="0"/>
              </a:rPr>
              <a:t>tutarının  %  10’unu aşmamak kaydıyla 20 Türk lirasına (bu tutar dâhil) kadar yapılmış eksik ödemeler </a:t>
            </a:r>
            <a:r>
              <a:rPr lang="tr-TR" sz="1379" dirty="0">
                <a:solidFill>
                  <a:prstClr val="black"/>
                </a:solidFill>
                <a:latin typeface="Times New Roman" panose="02020603050405020304" pitchFamily="18" charset="0"/>
                <a:cs typeface="Times New Roman" panose="02020603050405020304" pitchFamily="18" charset="0"/>
              </a:rPr>
              <a:t>için, yeniden yapılandırma Kanun hükümleri ihlal edilmiş sayılmayacaktır.</a:t>
            </a:r>
          </a:p>
          <a:p>
            <a:pPr algn="just" defTabSz="1201064"/>
            <a:r>
              <a:rPr lang="tr-TR" sz="1379" dirty="0">
                <a:solidFill>
                  <a:prstClr val="black"/>
                </a:solidFill>
                <a:latin typeface="Times New Roman" panose="02020603050405020304" pitchFamily="18" charset="0"/>
                <a:cs typeface="Times New Roman" panose="02020603050405020304" pitchFamily="18" charset="0"/>
              </a:rPr>
              <a:t>             Diğer taraftan, taksit tutarının %10’unu aşmamak kaydıyla 20 Türk lirasına  (bu  tutar dâhil) kadar eksik ödenmiş tutarlar, yapılandırma süreci içerisinde  ödenmek  istendiği  takdirde, 6183 sayılı Kanun’un 51 inci maddesine göre belirlenen  gecikme zammı üzerinden  hesaplanacak  geç ödeme zammı ile birlikte tahsil edilecektir.</a:t>
            </a:r>
          </a:p>
          <a:p>
            <a:pPr algn="just" defTabSz="1201064"/>
            <a:r>
              <a:rPr lang="tr-TR" sz="1379" dirty="0">
                <a:solidFill>
                  <a:prstClr val="black"/>
                </a:solidFill>
                <a:latin typeface="Times New Roman" panose="02020603050405020304" pitchFamily="18" charset="0"/>
                <a:cs typeface="Times New Roman" panose="02020603050405020304" pitchFamily="18" charset="0"/>
              </a:rPr>
              <a:t>               Bu tutarlar son taksiti takip eden ay sonuna kadar ödenmediği takdirde, borçlular yapılandırma hükümlerinden ödedikleri tutar kadar yararlandırılacak ve kalan borç cari usul ve esaslar çerçevesinde tahsil edilecektir.</a:t>
            </a:r>
          </a:p>
        </p:txBody>
      </p:sp>
      <p:pic>
        <p:nvPicPr>
          <p:cNvPr id="3" name="Resim 2" descr="metin içeren bir resim&#10;&#10;Açıklama otomatik olarak oluşturuldu">
            <a:extLst>
              <a:ext uri="{FF2B5EF4-FFF2-40B4-BE49-F238E27FC236}">
                <a16:creationId xmlns:a16="http://schemas.microsoft.com/office/drawing/2014/main" id="{3DA94053-3472-3DB7-A1A4-9DD7C1913917}"/>
              </a:ext>
            </a:extLst>
          </p:cNvPr>
          <p:cNvPicPr>
            <a:picLocks noChangeAspect="1"/>
          </p:cNvPicPr>
          <p:nvPr/>
        </p:nvPicPr>
        <p:blipFill>
          <a:blip r:embed="rId3"/>
          <a:stretch>
            <a:fillRect/>
          </a:stretch>
        </p:blipFill>
        <p:spPr>
          <a:xfrm>
            <a:off x="1543236" y="623576"/>
            <a:ext cx="1526492" cy="858652"/>
          </a:xfrm>
          <a:prstGeom prst="rect">
            <a:avLst/>
          </a:prstGeom>
          <a:noFill/>
          <a:effectLst>
            <a:glow>
              <a:schemeClr val="bg1">
                <a:lumMod val="65000"/>
                <a:lumOff val="35000"/>
              </a:schemeClr>
            </a:glow>
          </a:effectLst>
        </p:spPr>
      </p:pic>
    </p:spTree>
    <p:extLst>
      <p:ext uri="{BB962C8B-B14F-4D97-AF65-F5344CB8AC3E}">
        <p14:creationId xmlns:p14="http://schemas.microsoft.com/office/powerpoint/2010/main" val="4240358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4015235" y="573459"/>
            <a:ext cx="5738886" cy="906887"/>
            <a:chOff x="416739" y="144732"/>
            <a:chExt cx="5946662" cy="690452"/>
          </a:xfrm>
        </p:grpSpPr>
        <p:sp>
          <p:nvSpPr>
            <p:cNvPr id="179" name="Google Shape;179;p26"/>
            <p:cNvSpPr/>
            <p:nvPr/>
          </p:nvSpPr>
          <p:spPr>
            <a:xfrm>
              <a:off x="416739" y="144732"/>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ea typeface="Times New Roman"/>
                  <a:cs typeface="Times New Roman"/>
                  <a:sym typeface="Times New Roman"/>
                </a:rPr>
                <a:t>DİĞER USUL VE ESASLAR</a:t>
              </a: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sp>
        <p:nvSpPr>
          <p:cNvPr id="2" name="Dikdörtgen 1">
            <a:extLst>
              <a:ext uri="{FF2B5EF4-FFF2-40B4-BE49-F238E27FC236}">
                <a16:creationId xmlns:a16="http://schemas.microsoft.com/office/drawing/2014/main" id="{FEB46CDF-0E73-4335-8DD6-04369BE7E1AA}"/>
              </a:ext>
            </a:extLst>
          </p:cNvPr>
          <p:cNvSpPr/>
          <p:nvPr/>
        </p:nvSpPr>
        <p:spPr>
          <a:xfrm>
            <a:off x="1543236" y="1470741"/>
            <a:ext cx="9105529" cy="4983928"/>
          </a:xfrm>
          <a:prstGeom prst="rect">
            <a:avLst/>
          </a:prstGeom>
        </p:spPr>
        <p:txBody>
          <a:bodyPr wrap="square">
            <a:spAutoFit/>
          </a:bodyPr>
          <a:lstStyle/>
          <a:p>
            <a:pPr algn="ctr" defTabSz="1201064"/>
            <a:r>
              <a:rPr lang="tr-TR" sz="1445" dirty="0">
                <a:solidFill>
                  <a:prstClr val="black"/>
                </a:solidFill>
                <a:latin typeface="Times New Roman" panose="02020603050405020304" pitchFamily="18" charset="0"/>
                <a:cs typeface="Times New Roman" panose="02020603050405020304" pitchFamily="18" charset="0"/>
              </a:rPr>
              <a:t>          </a:t>
            </a:r>
            <a:endParaRPr lang="tr-TR" sz="1445" b="1" dirty="0">
              <a:solidFill>
                <a:prstClr val="black"/>
              </a:solidFill>
              <a:latin typeface="Times New Roman" panose="02020603050405020304" pitchFamily="18" charset="0"/>
              <a:cs typeface="Times New Roman" panose="02020603050405020304" pitchFamily="18" charset="0"/>
            </a:endParaRPr>
          </a:p>
          <a:p>
            <a:pPr algn="just" defTabSz="1201064"/>
            <a:r>
              <a:rPr lang="tr-TR" sz="1379" b="1" dirty="0">
                <a:solidFill>
                  <a:prstClr val="black"/>
                </a:solidFill>
                <a:latin typeface="Times New Roman" panose="02020603050405020304" pitchFamily="18" charset="0"/>
                <a:cs typeface="Times New Roman" panose="02020603050405020304" pitchFamily="18" charset="0"/>
              </a:rPr>
              <a:t>            Ödeme Planlarının İlgililere Tebliği</a:t>
            </a:r>
          </a:p>
          <a:p>
            <a:pPr algn="just" defTabSz="1201064"/>
            <a:r>
              <a:rPr lang="tr-TR" sz="1379" b="1" dirty="0">
                <a:solidFill>
                  <a:prstClr val="black"/>
                </a:solidFill>
                <a:latin typeface="Times New Roman" panose="02020603050405020304" pitchFamily="18" charset="0"/>
                <a:cs typeface="Times New Roman" panose="02020603050405020304" pitchFamily="18" charset="0"/>
              </a:rPr>
              <a:t>             </a:t>
            </a:r>
            <a:r>
              <a:rPr lang="tr-TR" sz="1379" dirty="0">
                <a:solidFill>
                  <a:prstClr val="black"/>
                </a:solidFill>
                <a:latin typeface="Times New Roman" panose="02020603050405020304" pitchFamily="18" charset="0"/>
                <a:cs typeface="Times New Roman" panose="02020603050405020304" pitchFamily="18" charset="0"/>
              </a:rPr>
              <a:t>7440 sayılı Kanun uyarınca yapılacak başvurulara istinaden hazırlanan ödeme  planları, imza karşılığı elden veya başvuru formunda beyan edilen adrese gönderilmek suretiyle tebliğ edilecektir. </a:t>
            </a:r>
          </a:p>
          <a:p>
            <a:pPr algn="just" defTabSz="1201064"/>
            <a:r>
              <a:rPr lang="tr-TR" sz="1379" dirty="0">
                <a:solidFill>
                  <a:prstClr val="black"/>
                </a:solidFill>
                <a:latin typeface="Times New Roman" panose="02020603050405020304" pitchFamily="18" charset="0"/>
                <a:cs typeface="Times New Roman" panose="02020603050405020304" pitchFamily="18" charset="0"/>
              </a:rPr>
              <a:t>             5510 sayılı Kanun’un 4 üncü maddesinin birinci fıkrasının (a) ve (c) bendi kapsamındaki sigortalılardan kaynaklanan borçlara ilişkin  başvuruların  e-Sigorta  kanalıyla yapılması halinde, yapılandırma işlemi tamamlanmasını müteakip ödeme planları da </a:t>
            </a:r>
            <a:r>
              <a:rPr lang="tr-TR" sz="1379" dirty="0">
                <a:solidFill>
                  <a:prstClr val="black"/>
                </a:solidFill>
                <a:highlight>
                  <a:srgbClr val="FFFF00"/>
                </a:highlight>
                <a:latin typeface="Times New Roman" panose="02020603050405020304" pitchFamily="18" charset="0"/>
                <a:cs typeface="Times New Roman" panose="02020603050405020304" pitchFamily="18" charset="0"/>
              </a:rPr>
              <a:t>e-Sigorta kanalıyla</a:t>
            </a:r>
            <a:r>
              <a:rPr lang="tr-TR" sz="1379" b="1" dirty="0">
                <a:solidFill>
                  <a:prstClr val="black"/>
                </a:solidFill>
                <a:highlight>
                  <a:srgbClr val="FFFF00"/>
                </a:highlight>
                <a:latin typeface="Times New Roman" panose="02020603050405020304" pitchFamily="18" charset="0"/>
                <a:cs typeface="Times New Roman" panose="02020603050405020304" pitchFamily="18" charset="0"/>
              </a:rPr>
              <a:t> </a:t>
            </a:r>
            <a:r>
              <a:rPr lang="tr-TR" sz="1379" dirty="0">
                <a:solidFill>
                  <a:prstClr val="black"/>
                </a:solidFill>
                <a:highlight>
                  <a:srgbClr val="FFFF00"/>
                </a:highlight>
                <a:latin typeface="Times New Roman" panose="02020603050405020304" pitchFamily="18" charset="0"/>
                <a:cs typeface="Times New Roman" panose="02020603050405020304" pitchFamily="18" charset="0"/>
              </a:rPr>
              <a:t>ilgililer tarafından görüntülenebilecek olu</a:t>
            </a:r>
            <a:r>
              <a:rPr lang="tr-TR" sz="1379" dirty="0">
                <a:solidFill>
                  <a:prstClr val="black"/>
                </a:solidFill>
                <a:latin typeface="Times New Roman" panose="02020603050405020304" pitchFamily="18" charset="0"/>
                <a:cs typeface="Times New Roman" panose="02020603050405020304" pitchFamily="18" charset="0"/>
              </a:rPr>
              <a:t>p, bu şekilde bildirilecek olan ödeme planları ayrıca tebliğ edilmeyecektir.</a:t>
            </a:r>
          </a:p>
          <a:p>
            <a:pPr algn="just" defTabSz="1201064"/>
            <a:endParaRPr lang="tr-TR" sz="1379" dirty="0">
              <a:solidFill>
                <a:prstClr val="black"/>
              </a:solidFill>
              <a:latin typeface="Times New Roman" panose="02020603050405020304" pitchFamily="18" charset="0"/>
              <a:cs typeface="Times New Roman" panose="02020603050405020304" pitchFamily="18" charset="0"/>
            </a:endParaRPr>
          </a:p>
          <a:p>
            <a:pPr algn="just" defTabSz="1201064"/>
            <a:r>
              <a:rPr lang="tr-TR" sz="1379" dirty="0">
                <a:solidFill>
                  <a:prstClr val="black"/>
                </a:solidFill>
                <a:latin typeface="Times New Roman" panose="02020603050405020304" pitchFamily="18" charset="0"/>
                <a:cs typeface="Times New Roman" panose="02020603050405020304" pitchFamily="18" charset="0"/>
              </a:rPr>
              <a:t>            </a:t>
            </a:r>
            <a:r>
              <a:rPr lang="tr-TR" sz="1379" b="1" dirty="0">
                <a:solidFill>
                  <a:prstClr val="black"/>
                </a:solidFill>
                <a:latin typeface="Times New Roman" panose="02020603050405020304" pitchFamily="18" charset="0"/>
                <a:cs typeface="Times New Roman" panose="02020603050405020304" pitchFamily="18" charset="0"/>
              </a:rPr>
              <a:t>Ödeme Süresi Mücbir Sebep Nedeniyle Ertelenmiş Olan Borçlar</a:t>
            </a:r>
          </a:p>
          <a:p>
            <a:pPr algn="just" defTabSz="1201064"/>
            <a:r>
              <a:rPr lang="tr-TR" sz="1379" dirty="0">
                <a:solidFill>
                  <a:prstClr val="black"/>
                </a:solidFill>
                <a:latin typeface="Times New Roman" panose="02020603050405020304" pitchFamily="18" charset="0"/>
                <a:cs typeface="Times New Roman" panose="02020603050405020304" pitchFamily="18" charset="0"/>
              </a:rPr>
              <a:t>            Mücbir sebep hali nedeniyle prim ödemelerinin ertelendiği yerlerdeki kayıtlı işveren, sigortalı ve diğer prim ödeme yükümlülerinin, mücbir sebep hali  süresi  içerisinde  ödenmesi gereken taksitler, mücbir sebep hâlinin bitim tarihini takip eden aydan başlamak üzere on yedinci fıkrada belirlenen süre içinde ödenebilecek olup bu dönem için geç ödeme zammı alınmayacaktır, ancak  bu borçluların mücbir sebep dönemine denk gelmeyen taksitlerini süresinde ve tam olarak ödemeleri gerekmektedir.</a:t>
            </a:r>
          </a:p>
          <a:p>
            <a:pPr algn="just" defTabSz="1201064"/>
            <a:r>
              <a:rPr lang="tr-TR" sz="1379" dirty="0">
                <a:solidFill>
                  <a:prstClr val="black"/>
                </a:solidFill>
                <a:latin typeface="Times New Roman" panose="02020603050405020304" pitchFamily="18" charset="0"/>
                <a:cs typeface="Times New Roman" panose="02020603050405020304" pitchFamily="18" charset="0"/>
              </a:rPr>
              <a:t>            Diğer taraftan 7440 sayılı Kanun’un 9 uncu maddesinin on sekizinci fıkrası uyarınca;  Kuruma  olan ve yapılandırma kapsamına giren borçlarının ödeme süreleri mücbir sebep nedeniyle uzatılan taksitlerin ilk iki taksit olması halinde on yedinci fıkraya istinaden, (altıncı fıkrada yer alan) ilk iki taksitin süresinde ödenme şartı aranmayacaktır.</a:t>
            </a:r>
          </a:p>
          <a:p>
            <a:pPr algn="just" defTabSz="1201064"/>
            <a:endParaRPr lang="tr-TR" sz="1379" dirty="0">
              <a:solidFill>
                <a:prstClr val="black"/>
              </a:solidFill>
              <a:latin typeface="Times New Roman" panose="02020603050405020304" pitchFamily="18" charset="0"/>
              <a:cs typeface="Times New Roman" panose="02020603050405020304" pitchFamily="18" charset="0"/>
            </a:endParaRPr>
          </a:p>
          <a:p>
            <a:pPr algn="just" defTabSz="1201064"/>
            <a:r>
              <a:rPr lang="tr-TR" sz="1379" b="1" dirty="0">
                <a:solidFill>
                  <a:prstClr val="black"/>
                </a:solidFill>
                <a:latin typeface="Times New Roman" panose="02020603050405020304" pitchFamily="18" charset="0"/>
                <a:cs typeface="Times New Roman" panose="02020603050405020304" pitchFamily="18" charset="0"/>
              </a:rPr>
              <a:t>           </a:t>
            </a:r>
            <a:r>
              <a:rPr lang="tr-TR" sz="1379" b="1" dirty="0">
                <a:solidFill>
                  <a:prstClr val="black"/>
                </a:solidFill>
                <a:highlight>
                  <a:srgbClr val="FFFF00"/>
                </a:highlight>
                <a:latin typeface="Times New Roman" panose="02020603050405020304" pitchFamily="18" charset="0"/>
                <a:cs typeface="Times New Roman" panose="02020603050405020304" pitchFamily="18" charset="0"/>
              </a:rPr>
              <a:t>Adana, Adıyaman, Diyarbakır, Elazığ, Gaziantep, Hatay, Kahramanmaraş, Kilis, Malatya, Osmaniye, Sivas Gürün İlçesi Ve Şanlıurfa İllerindeki Borçlular İçin Başvuru Ve Taksit Ödeme Süreleri </a:t>
            </a:r>
          </a:p>
          <a:p>
            <a:pPr algn="just" defTabSz="1201064"/>
            <a:r>
              <a:rPr lang="tr-TR" sz="1379" dirty="0">
                <a:solidFill>
                  <a:prstClr val="black"/>
                </a:solidFill>
                <a:highlight>
                  <a:srgbClr val="FFFF00"/>
                </a:highlight>
                <a:latin typeface="Times New Roman" panose="02020603050405020304" pitchFamily="18" charset="0"/>
                <a:cs typeface="Times New Roman" panose="02020603050405020304" pitchFamily="18" charset="0"/>
              </a:rPr>
              <a:t>           Yukarıda sayılan yerler  için son başvuru tarihi 31/10/2023, ilk taksit son ödeme tarihi ise 30/11/2023 olacaktır. Diğer taksitler ise 30/11/2023 tarihini takip eden aylarda birer aylık şekilde devam edecektir.</a:t>
            </a:r>
          </a:p>
        </p:txBody>
      </p:sp>
      <p:pic>
        <p:nvPicPr>
          <p:cNvPr id="3" name="Resim 2" descr="metin içeren bir resim&#10;&#10;Açıklama otomatik olarak oluşturuldu">
            <a:extLst>
              <a:ext uri="{FF2B5EF4-FFF2-40B4-BE49-F238E27FC236}">
                <a16:creationId xmlns:a16="http://schemas.microsoft.com/office/drawing/2014/main" id="{50545407-65C6-C2B4-431F-2AFA9977689A}"/>
              </a:ext>
            </a:extLst>
          </p:cNvPr>
          <p:cNvPicPr>
            <a:picLocks noChangeAspect="1"/>
          </p:cNvPicPr>
          <p:nvPr/>
        </p:nvPicPr>
        <p:blipFill>
          <a:blip r:embed="rId3"/>
          <a:stretch>
            <a:fillRect/>
          </a:stretch>
        </p:blipFill>
        <p:spPr>
          <a:xfrm>
            <a:off x="1674633" y="621694"/>
            <a:ext cx="1526492" cy="858652"/>
          </a:xfrm>
          <a:prstGeom prst="rect">
            <a:avLst/>
          </a:prstGeom>
          <a:noFill/>
          <a:effectLst>
            <a:glow>
              <a:schemeClr val="bg1">
                <a:lumMod val="65000"/>
                <a:lumOff val="35000"/>
              </a:schemeClr>
            </a:glow>
          </a:effectLst>
        </p:spPr>
      </p:pic>
    </p:spTree>
    <p:extLst>
      <p:ext uri="{BB962C8B-B14F-4D97-AF65-F5344CB8AC3E}">
        <p14:creationId xmlns:p14="http://schemas.microsoft.com/office/powerpoint/2010/main" val="1421973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4015235" y="573459"/>
            <a:ext cx="5738886" cy="906887"/>
            <a:chOff x="416739" y="144732"/>
            <a:chExt cx="5946662" cy="690452"/>
          </a:xfrm>
        </p:grpSpPr>
        <p:sp>
          <p:nvSpPr>
            <p:cNvPr id="179" name="Google Shape;179;p26"/>
            <p:cNvSpPr/>
            <p:nvPr/>
          </p:nvSpPr>
          <p:spPr>
            <a:xfrm>
              <a:off x="416739" y="144732"/>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ea typeface="Times New Roman"/>
                  <a:cs typeface="Times New Roman"/>
                  <a:sym typeface="Times New Roman"/>
                </a:rPr>
                <a:t>DİĞER USUL VE ESASLAR</a:t>
              </a: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sp>
        <p:nvSpPr>
          <p:cNvPr id="2" name="Dikdörtgen 1">
            <a:extLst>
              <a:ext uri="{FF2B5EF4-FFF2-40B4-BE49-F238E27FC236}">
                <a16:creationId xmlns:a16="http://schemas.microsoft.com/office/drawing/2014/main" id="{FEB46CDF-0E73-4335-8DD6-04369BE7E1AA}"/>
              </a:ext>
            </a:extLst>
          </p:cNvPr>
          <p:cNvSpPr/>
          <p:nvPr/>
        </p:nvSpPr>
        <p:spPr>
          <a:xfrm>
            <a:off x="1543236" y="1470742"/>
            <a:ext cx="9105529" cy="2012602"/>
          </a:xfrm>
          <a:prstGeom prst="rect">
            <a:avLst/>
          </a:prstGeom>
        </p:spPr>
        <p:txBody>
          <a:bodyPr wrap="square">
            <a:spAutoFit/>
          </a:bodyPr>
          <a:lstStyle/>
          <a:p>
            <a:pPr algn="ctr" defTabSz="1201064"/>
            <a:r>
              <a:rPr lang="tr-TR" sz="1445" dirty="0">
                <a:solidFill>
                  <a:prstClr val="black"/>
                </a:solidFill>
                <a:latin typeface="Times New Roman" panose="02020603050405020304" pitchFamily="18" charset="0"/>
                <a:cs typeface="Times New Roman" panose="02020603050405020304" pitchFamily="18" charset="0"/>
              </a:rPr>
              <a:t>          </a:t>
            </a:r>
            <a:endParaRPr lang="tr-TR" sz="1445" b="1" dirty="0">
              <a:solidFill>
                <a:prstClr val="black"/>
              </a:solidFill>
              <a:latin typeface="Times New Roman" panose="02020603050405020304" pitchFamily="18" charset="0"/>
              <a:cs typeface="Times New Roman" panose="02020603050405020304" pitchFamily="18" charset="0"/>
            </a:endParaRPr>
          </a:p>
          <a:p>
            <a:pPr algn="just" defTabSz="1201064"/>
            <a:r>
              <a:rPr lang="tr-TR" sz="1379" b="1" dirty="0">
                <a:solidFill>
                  <a:prstClr val="black"/>
                </a:solidFill>
                <a:latin typeface="Times New Roman" panose="02020603050405020304" pitchFamily="18" charset="0"/>
                <a:cs typeface="Times New Roman" panose="02020603050405020304" pitchFamily="18" charset="0"/>
              </a:rPr>
              <a:t>            </a:t>
            </a:r>
            <a:r>
              <a:rPr lang="nn-NO" sz="1379" b="1" dirty="0">
                <a:solidFill>
                  <a:prstClr val="black"/>
                </a:solidFill>
                <a:latin typeface="Times New Roman" panose="02020603050405020304" pitchFamily="18" charset="0"/>
                <a:cs typeface="Times New Roman" panose="02020603050405020304" pitchFamily="18" charset="0"/>
              </a:rPr>
              <a:t> Prim teşviki, destek ve indirimlerden yararlanılması</a:t>
            </a:r>
            <a:endParaRPr lang="tr-TR" sz="1379" b="1" dirty="0">
              <a:solidFill>
                <a:prstClr val="black"/>
              </a:solidFill>
              <a:latin typeface="Times New Roman" panose="02020603050405020304" pitchFamily="18" charset="0"/>
              <a:cs typeface="Times New Roman" panose="02020603050405020304" pitchFamily="18" charset="0"/>
            </a:endParaRPr>
          </a:p>
          <a:p>
            <a:pPr algn="just" defTabSz="1201064"/>
            <a:r>
              <a:rPr lang="tr-TR" sz="1379" b="1" dirty="0">
                <a:solidFill>
                  <a:prstClr val="black"/>
                </a:solidFill>
                <a:latin typeface="Times New Roman" panose="02020603050405020304" pitchFamily="18" charset="0"/>
                <a:cs typeface="Times New Roman" panose="02020603050405020304" pitchFamily="18" charset="0"/>
              </a:rPr>
              <a:t>             </a:t>
            </a:r>
            <a:r>
              <a:rPr lang="tr-TR" sz="1379" dirty="0">
                <a:solidFill>
                  <a:prstClr val="black"/>
                </a:solidFill>
                <a:latin typeface="Times New Roman" panose="02020603050405020304" pitchFamily="18" charset="0"/>
                <a:cs typeface="Times New Roman" panose="02020603050405020304" pitchFamily="18" charset="0"/>
              </a:rPr>
              <a:t>Bu bağlamda, 7440 sayılı Kanun kapsamında yeniden yapılandırma başvurusunda bulunulması halinde, </a:t>
            </a:r>
            <a:r>
              <a:rPr lang="tr-TR" sz="1379" dirty="0">
                <a:solidFill>
                  <a:prstClr val="black"/>
                </a:solidFill>
                <a:highlight>
                  <a:srgbClr val="FFFF00"/>
                </a:highlight>
                <a:latin typeface="Times New Roman" panose="02020603050405020304" pitchFamily="18" charset="0"/>
                <a:cs typeface="Times New Roman" panose="02020603050405020304" pitchFamily="18" charset="0"/>
              </a:rPr>
              <a:t>başvuruda bulunulan tarihten itibaren,</a:t>
            </a:r>
            <a:r>
              <a:rPr lang="tr-TR" sz="1379" dirty="0">
                <a:solidFill>
                  <a:prstClr val="black"/>
                </a:solidFill>
                <a:latin typeface="Times New Roman" panose="02020603050405020304" pitchFamily="18" charset="0"/>
                <a:cs typeface="Times New Roman" panose="02020603050405020304" pitchFamily="18" charset="0"/>
              </a:rPr>
              <a:t> yapılandırma  kapsamına  girmeyen yasal ödeme süresi </a:t>
            </a:r>
            <a:r>
              <a:rPr lang="tr-TR" sz="1379" dirty="0">
                <a:solidFill>
                  <a:prstClr val="black"/>
                </a:solidFill>
                <a:highlight>
                  <a:srgbClr val="00FFFF"/>
                </a:highlight>
                <a:latin typeface="Times New Roman" panose="02020603050405020304" pitchFamily="18" charset="0"/>
                <a:cs typeface="Times New Roman" panose="02020603050405020304" pitchFamily="18" charset="0"/>
              </a:rPr>
              <a:t>geçmiş başkaca borçlarının da bulunmaması kaydıyla,</a:t>
            </a:r>
            <a:r>
              <a:rPr lang="tr-TR" sz="1379" dirty="0">
                <a:solidFill>
                  <a:prstClr val="black"/>
                </a:solidFill>
                <a:latin typeface="Times New Roman" panose="02020603050405020304" pitchFamily="18" charset="0"/>
                <a:cs typeface="Times New Roman" panose="02020603050405020304" pitchFamily="18" charset="0"/>
              </a:rPr>
              <a:t> prim teşviki, indirim ve desteklerden yararlanılması mümkün olacaktır.</a:t>
            </a:r>
          </a:p>
          <a:p>
            <a:pPr algn="just" defTabSz="1201064"/>
            <a:r>
              <a:rPr lang="tr-TR" sz="1379" dirty="0">
                <a:solidFill>
                  <a:prstClr val="black"/>
                </a:solidFill>
                <a:latin typeface="Times New Roman" panose="02020603050405020304" pitchFamily="18" charset="0"/>
                <a:cs typeface="Times New Roman" panose="02020603050405020304" pitchFamily="18" charset="0"/>
              </a:rPr>
              <a:t>             Örnek: (F) Anonim Şirketinin 7440 sayılı Kanun kapsamında 15/05/2023 tarihinde yeniden yapılandırma başvurusunda bulunduğu ve yapılandırma kapsamına girmeyen 2023 Ocak ayına ilişkin prim borcunun bulunduğu varsayıldığında, anılan işverenin 2023 Nisan ayına ilişkin muhtasar ve prim hizmet beyannamesini, 06111 kanun numarasını seçmek suretiyle göndermesi mümkün bulunmamaktadır.</a:t>
            </a:r>
          </a:p>
        </p:txBody>
      </p:sp>
      <p:sp>
        <p:nvSpPr>
          <p:cNvPr id="3" name="Dikdörtgen 2">
            <a:extLst>
              <a:ext uri="{FF2B5EF4-FFF2-40B4-BE49-F238E27FC236}">
                <a16:creationId xmlns:a16="http://schemas.microsoft.com/office/drawing/2014/main" id="{5BBAFF34-BDEF-428E-BBB1-6DA2903FA38B}"/>
              </a:ext>
            </a:extLst>
          </p:cNvPr>
          <p:cNvSpPr/>
          <p:nvPr/>
        </p:nvSpPr>
        <p:spPr>
          <a:xfrm>
            <a:off x="1679618" y="3512230"/>
            <a:ext cx="8823988" cy="3275897"/>
          </a:xfrm>
          <a:prstGeom prst="rect">
            <a:avLst/>
          </a:prstGeom>
        </p:spPr>
        <p:txBody>
          <a:bodyPr wrap="square">
            <a:spAutoFit/>
          </a:bodyPr>
          <a:lstStyle/>
          <a:p>
            <a:pPr defTabSz="1201064"/>
            <a:r>
              <a:rPr lang="tr-TR" sz="1379" b="1" dirty="0">
                <a:solidFill>
                  <a:prstClr val="black"/>
                </a:solidFill>
                <a:latin typeface="Times New Roman" panose="02020603050405020304" pitchFamily="18" charset="0"/>
                <a:cs typeface="Times New Roman" panose="02020603050405020304" pitchFamily="18" charset="0"/>
              </a:rPr>
              <a:t>         Devlet  Yardımı,  Teşvik  Ve  Desteklerden Yararlanmak Amacıyla Düzenlenecek Yazılar</a:t>
            </a:r>
          </a:p>
          <a:p>
            <a:pPr algn="just" defTabSz="1201064"/>
            <a:r>
              <a:rPr lang="tr-TR" sz="1379" dirty="0">
                <a:solidFill>
                  <a:prstClr val="black"/>
                </a:solidFill>
                <a:latin typeface="Times New Roman" panose="02020603050405020304" pitchFamily="18" charset="0"/>
                <a:cs typeface="Times New Roman" panose="02020603050405020304" pitchFamily="18" charset="0"/>
              </a:rPr>
              <a:t>         İşverenlerin, Devlet yardımları ile teşvik ve desteklerden yararlanabilmeleri için; Türkiye genelinde yazının verildiği tarih itibarıyla muaccel borçlarının bulunmaması veya  borçlarının  tecil ve taksitlendirilmiş ya da yapılandırılmış olması gerekmektedir.</a:t>
            </a:r>
          </a:p>
          <a:p>
            <a:pPr algn="just" defTabSz="1201064"/>
            <a:r>
              <a:rPr lang="tr-TR" sz="1379" dirty="0">
                <a:solidFill>
                  <a:prstClr val="black"/>
                </a:solidFill>
                <a:latin typeface="Times New Roman" panose="02020603050405020304" pitchFamily="18" charset="0"/>
                <a:cs typeface="Times New Roman" panose="02020603050405020304" pitchFamily="18" charset="0"/>
              </a:rPr>
              <a:t>         Buna göre 7440 sayılı Kanun kapsamında yapılandırma başvurusunda bulunmuş olan işverenlerin devlet yardımı, teşvik ve desteklerden yararlanabilmesi amacıyla yasal ödeme süresi geçmiş prim ve idari para cezası borçlarının olup olmadığının sorgulanması sırasında;</a:t>
            </a:r>
          </a:p>
          <a:p>
            <a:pPr algn="just" defTabSz="1201064"/>
            <a:r>
              <a:rPr lang="tr-TR" sz="1379" dirty="0">
                <a:solidFill>
                  <a:prstClr val="black"/>
                </a:solidFill>
                <a:latin typeface="Times New Roman" panose="02020603050405020304" pitchFamily="18" charset="0"/>
                <a:cs typeface="Times New Roman" panose="02020603050405020304" pitchFamily="18" charset="0"/>
              </a:rPr>
              <a:t>         -Peşin ödeme yolunu tercih eden borçlulara, yapılandırma kapsamına girmeyen yasal ödeme süresi geçmiş borçlarının bulunmaması </a:t>
            </a:r>
            <a:r>
              <a:rPr lang="tr-TR" sz="1379" dirty="0">
                <a:solidFill>
                  <a:prstClr val="black"/>
                </a:solidFill>
                <a:highlight>
                  <a:srgbClr val="00FFFF"/>
                </a:highlight>
                <a:latin typeface="Times New Roman" panose="02020603050405020304" pitchFamily="18" charset="0"/>
                <a:cs typeface="Times New Roman" panose="02020603050405020304" pitchFamily="18" charset="0"/>
              </a:rPr>
              <a:t>(aylık brüt asgari ücrete kadar olan borçlar hariç</a:t>
            </a:r>
            <a:r>
              <a:rPr lang="tr-TR" sz="1379" dirty="0">
                <a:solidFill>
                  <a:prstClr val="black"/>
                </a:solidFill>
                <a:latin typeface="Times New Roman" panose="02020603050405020304" pitchFamily="18" charset="0"/>
                <a:cs typeface="Times New Roman" panose="02020603050405020304" pitchFamily="18" charset="0"/>
              </a:rPr>
              <a:t>) ve 7440 sayılı Kanun kapsamında yeniden yapılandırılmış olan borçlarının tamamını ödemeleri,</a:t>
            </a:r>
          </a:p>
          <a:p>
            <a:pPr algn="just" defTabSz="1201064"/>
            <a:r>
              <a:rPr lang="tr-TR" sz="1379" dirty="0">
                <a:solidFill>
                  <a:prstClr val="black"/>
                </a:solidFill>
                <a:latin typeface="Times New Roman" panose="02020603050405020304" pitchFamily="18" charset="0"/>
                <a:cs typeface="Times New Roman" panose="02020603050405020304" pitchFamily="18" charset="0"/>
              </a:rPr>
              <a:t>          Taksitle ödeme yolunu tercih eden borçlulara, yapılandırılmış olan borçlara ilişkin </a:t>
            </a:r>
            <a:r>
              <a:rPr lang="tr-TR" sz="1379" dirty="0">
                <a:solidFill>
                  <a:prstClr val="black"/>
                </a:solidFill>
                <a:highlight>
                  <a:srgbClr val="FFFF00"/>
                </a:highlight>
                <a:latin typeface="Times New Roman" panose="02020603050405020304" pitchFamily="18" charset="0"/>
                <a:cs typeface="Times New Roman" panose="02020603050405020304" pitchFamily="18" charset="0"/>
              </a:rPr>
              <a:t>ilk  taksitin ödenmiş olması </a:t>
            </a:r>
            <a:r>
              <a:rPr lang="tr-TR" sz="1379" dirty="0">
                <a:solidFill>
                  <a:prstClr val="black"/>
                </a:solidFill>
                <a:latin typeface="Times New Roman" panose="02020603050405020304" pitchFamily="18" charset="0"/>
                <a:cs typeface="Times New Roman" panose="02020603050405020304" pitchFamily="18" charset="0"/>
              </a:rPr>
              <a:t>ve yapılandırma kapsamına girmeyen borçları ile vadesi geçtiği halde ödenmemiş veya eksik ödenmiş taksitlerinin toplamının </a:t>
            </a:r>
            <a:r>
              <a:rPr lang="tr-TR" sz="1379" dirty="0">
                <a:solidFill>
                  <a:prstClr val="black"/>
                </a:solidFill>
                <a:highlight>
                  <a:srgbClr val="00FFFF"/>
                </a:highlight>
                <a:latin typeface="Times New Roman" panose="02020603050405020304" pitchFamily="18" charset="0"/>
                <a:cs typeface="Times New Roman" panose="02020603050405020304" pitchFamily="18" charset="0"/>
              </a:rPr>
              <a:t>aylık brüt asgari ücret tutarı ve altında olması</a:t>
            </a:r>
            <a:r>
              <a:rPr lang="tr-TR" sz="1379" dirty="0">
                <a:solidFill>
                  <a:prstClr val="black"/>
                </a:solidFill>
                <a:latin typeface="Times New Roman" panose="02020603050405020304" pitchFamily="18" charset="0"/>
                <a:cs typeface="Times New Roman" panose="02020603050405020304" pitchFamily="18" charset="0"/>
              </a:rPr>
              <a:t>,</a:t>
            </a:r>
          </a:p>
          <a:p>
            <a:pPr algn="just" defTabSz="1201064"/>
            <a:r>
              <a:rPr lang="tr-TR" sz="1379" dirty="0">
                <a:solidFill>
                  <a:prstClr val="black"/>
                </a:solidFill>
                <a:latin typeface="Times New Roman" panose="02020603050405020304" pitchFamily="18" charset="0"/>
                <a:cs typeface="Times New Roman" panose="02020603050405020304" pitchFamily="18" charset="0"/>
              </a:rPr>
              <a:t>           kaydıyla yapılandırma başvuru tarihinden itibaren yasal ödeme süresi geçmiş prim ve idari para cezası  borçlarının  bulunmadığı kabul edilecektir.</a:t>
            </a:r>
          </a:p>
        </p:txBody>
      </p:sp>
      <p:pic>
        <p:nvPicPr>
          <p:cNvPr id="4" name="Resim 3" descr="metin içeren bir resim&#10;&#10;Açıklama otomatik olarak oluşturuldu">
            <a:extLst>
              <a:ext uri="{FF2B5EF4-FFF2-40B4-BE49-F238E27FC236}">
                <a16:creationId xmlns:a16="http://schemas.microsoft.com/office/drawing/2014/main" id="{45F6966F-9E24-9AAC-AB1D-4A152E3ED7B0}"/>
              </a:ext>
            </a:extLst>
          </p:cNvPr>
          <p:cNvPicPr>
            <a:picLocks noChangeAspect="1"/>
          </p:cNvPicPr>
          <p:nvPr/>
        </p:nvPicPr>
        <p:blipFill>
          <a:blip r:embed="rId3"/>
          <a:stretch>
            <a:fillRect/>
          </a:stretch>
        </p:blipFill>
        <p:spPr>
          <a:xfrm>
            <a:off x="1674633" y="583204"/>
            <a:ext cx="1526492" cy="858652"/>
          </a:xfrm>
          <a:prstGeom prst="rect">
            <a:avLst/>
          </a:prstGeom>
          <a:noFill/>
          <a:effectLst>
            <a:glow>
              <a:schemeClr val="bg1">
                <a:lumMod val="65000"/>
                <a:lumOff val="35000"/>
              </a:schemeClr>
            </a:glow>
          </a:effectLst>
        </p:spPr>
      </p:pic>
    </p:spTree>
    <p:extLst>
      <p:ext uri="{BB962C8B-B14F-4D97-AF65-F5344CB8AC3E}">
        <p14:creationId xmlns:p14="http://schemas.microsoft.com/office/powerpoint/2010/main" val="3208917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4015235" y="573459"/>
            <a:ext cx="5738886" cy="906887"/>
            <a:chOff x="416739" y="144732"/>
            <a:chExt cx="5946662" cy="690452"/>
          </a:xfrm>
        </p:grpSpPr>
        <p:sp>
          <p:nvSpPr>
            <p:cNvPr id="179" name="Google Shape;179;p26"/>
            <p:cNvSpPr/>
            <p:nvPr/>
          </p:nvSpPr>
          <p:spPr>
            <a:xfrm>
              <a:off x="416739" y="144732"/>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ea typeface="Times New Roman"/>
                  <a:cs typeface="Times New Roman"/>
                  <a:sym typeface="Times New Roman"/>
                </a:rPr>
                <a:t>DİĞER USUL VE ESASLAR</a:t>
              </a: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sp>
        <p:nvSpPr>
          <p:cNvPr id="2" name="Dikdörtgen 1">
            <a:extLst>
              <a:ext uri="{FF2B5EF4-FFF2-40B4-BE49-F238E27FC236}">
                <a16:creationId xmlns:a16="http://schemas.microsoft.com/office/drawing/2014/main" id="{FEB46CDF-0E73-4335-8DD6-04369BE7E1AA}"/>
              </a:ext>
            </a:extLst>
          </p:cNvPr>
          <p:cNvSpPr/>
          <p:nvPr/>
        </p:nvSpPr>
        <p:spPr>
          <a:xfrm>
            <a:off x="1543236" y="1470741"/>
            <a:ext cx="9105529" cy="2253694"/>
          </a:xfrm>
          <a:prstGeom prst="rect">
            <a:avLst/>
          </a:prstGeom>
        </p:spPr>
        <p:txBody>
          <a:bodyPr wrap="square">
            <a:spAutoFit/>
          </a:bodyPr>
          <a:lstStyle/>
          <a:p>
            <a:pPr algn="ctr" defTabSz="1201064"/>
            <a:r>
              <a:rPr lang="tr-TR" sz="1445" dirty="0">
                <a:solidFill>
                  <a:prstClr val="black"/>
                </a:solidFill>
                <a:latin typeface="Times New Roman" panose="02020603050405020304" pitchFamily="18" charset="0"/>
                <a:cs typeface="Times New Roman" panose="02020603050405020304" pitchFamily="18" charset="0"/>
              </a:rPr>
              <a:t>          </a:t>
            </a:r>
            <a:endParaRPr lang="tr-TR" sz="1445" b="1" dirty="0">
              <a:solidFill>
                <a:prstClr val="black"/>
              </a:solidFill>
              <a:latin typeface="Times New Roman" panose="02020603050405020304" pitchFamily="18" charset="0"/>
              <a:cs typeface="Times New Roman" panose="02020603050405020304" pitchFamily="18" charset="0"/>
            </a:endParaRPr>
          </a:p>
          <a:p>
            <a:pPr algn="just" defTabSz="1201064"/>
            <a:r>
              <a:rPr lang="tr-TR" sz="1379" b="1" dirty="0">
                <a:solidFill>
                  <a:prstClr val="black"/>
                </a:solidFill>
                <a:latin typeface="Times New Roman" panose="02020603050405020304" pitchFamily="18" charset="0"/>
                <a:cs typeface="Times New Roman" panose="02020603050405020304" pitchFamily="18" charset="0"/>
              </a:rPr>
              <a:t>            </a:t>
            </a:r>
            <a:r>
              <a:rPr lang="nn-NO" sz="1379" b="1" dirty="0">
                <a:solidFill>
                  <a:prstClr val="black"/>
                </a:solidFill>
                <a:latin typeface="Times New Roman" panose="02020603050405020304" pitchFamily="18" charset="0"/>
                <a:cs typeface="Times New Roman" panose="02020603050405020304" pitchFamily="18" charset="0"/>
              </a:rPr>
              <a:t> </a:t>
            </a:r>
            <a:r>
              <a:rPr lang="tr-TR" sz="1400" b="1" dirty="0"/>
              <a:t>İhalelere katılabilmek amacıyla düzenlenecek yazılar</a:t>
            </a:r>
            <a:endParaRPr lang="tr-TR" sz="1379" b="1" dirty="0">
              <a:solidFill>
                <a:prstClr val="black"/>
              </a:solidFill>
              <a:latin typeface="Times New Roman" panose="02020603050405020304" pitchFamily="18" charset="0"/>
              <a:cs typeface="Times New Roman" panose="02020603050405020304" pitchFamily="18" charset="0"/>
            </a:endParaRPr>
          </a:p>
          <a:p>
            <a:pPr algn="just" defTabSz="1201064"/>
            <a:r>
              <a:rPr lang="tr-TR" sz="1379" b="1" dirty="0">
                <a:solidFill>
                  <a:prstClr val="black"/>
                </a:solidFill>
                <a:latin typeface="Times New Roman" panose="02020603050405020304" pitchFamily="18" charset="0"/>
                <a:cs typeface="Times New Roman" panose="02020603050405020304" pitchFamily="18" charset="0"/>
              </a:rPr>
              <a:t>             - </a:t>
            </a:r>
            <a:r>
              <a:rPr lang="tr-TR" sz="1400" dirty="0">
                <a:highlight>
                  <a:srgbClr val="FFFF00"/>
                </a:highlight>
              </a:rPr>
              <a:t>Peşin ödeme yolunu tercih eden borçlulara</a:t>
            </a:r>
            <a:r>
              <a:rPr lang="tr-TR" sz="1400" dirty="0"/>
              <a:t>, 7440 sayılı Kanun uyarınca yeniden yapılandırılmış olan borçlarının (idari para cezası borçları hariç) tamamını ödemeleri ve 7440 sayılı Kanun kapsamına girmeyen muaccel borçlarının anılan tebliğde belirtilen limitlerin altında olması kaydıyla,</a:t>
            </a:r>
          </a:p>
          <a:p>
            <a:pPr algn="just" defTabSz="1201064"/>
            <a:r>
              <a:rPr lang="tr-TR" sz="1400" dirty="0"/>
              <a:t>           -    </a:t>
            </a:r>
            <a:r>
              <a:rPr lang="tr-TR" sz="1400" dirty="0">
                <a:highlight>
                  <a:srgbClr val="FFFF00"/>
                </a:highlight>
              </a:rPr>
              <a:t>Taksitle ödeme yolunu tercih eden borçlulara</a:t>
            </a:r>
            <a:r>
              <a:rPr lang="tr-TR" sz="1400" dirty="0"/>
              <a:t>, yapılandırılmış olan borçlarından (idari para cezası borçları hariç</a:t>
            </a:r>
            <a:r>
              <a:rPr lang="tr-TR" sz="1400" dirty="0">
                <a:highlight>
                  <a:srgbClr val="00FFFF"/>
                </a:highlight>
              </a:rPr>
              <a:t>) ilk taksitin ödenmes</a:t>
            </a:r>
            <a:r>
              <a:rPr lang="tr-TR" sz="1400" dirty="0"/>
              <a:t>i ve vadesi geçtiği halde ihale tarihi itibarıyla ödenmemiş veya eksik ödenmiş taksitleri ile birlikte kapsama girmeyen muaccel hale gelmiş borçlarının toplamının anılan tebliğde belirtilen limitlerin altında olması ve 7440 sayılı Kanun hükümlerinden yararlanma hakkının devam etmesi kaydıyla, yapılandırma başvuru tarihinden itibaren kesinleşmiş sosyal güvenlik borcu olmadığına dair yazı/belge verilecektir.</a:t>
            </a:r>
            <a:endParaRPr lang="tr-TR" sz="1379" dirty="0">
              <a:solidFill>
                <a:prstClr val="black"/>
              </a:solidFill>
              <a:latin typeface="Times New Roman" panose="02020603050405020304" pitchFamily="18" charset="0"/>
              <a:cs typeface="Times New Roman" panose="02020603050405020304" pitchFamily="18" charset="0"/>
            </a:endParaRPr>
          </a:p>
        </p:txBody>
      </p:sp>
      <p:sp>
        <p:nvSpPr>
          <p:cNvPr id="3" name="Dikdörtgen 2">
            <a:extLst>
              <a:ext uri="{FF2B5EF4-FFF2-40B4-BE49-F238E27FC236}">
                <a16:creationId xmlns:a16="http://schemas.microsoft.com/office/drawing/2014/main" id="{5BBAFF34-BDEF-428E-BBB1-6DA2903FA38B}"/>
              </a:ext>
            </a:extLst>
          </p:cNvPr>
          <p:cNvSpPr/>
          <p:nvPr/>
        </p:nvSpPr>
        <p:spPr>
          <a:xfrm>
            <a:off x="1594098" y="3664067"/>
            <a:ext cx="9105529" cy="2031325"/>
          </a:xfrm>
          <a:prstGeom prst="rect">
            <a:avLst/>
          </a:prstGeom>
        </p:spPr>
        <p:txBody>
          <a:bodyPr wrap="square">
            <a:spAutoFit/>
          </a:bodyPr>
          <a:lstStyle/>
          <a:p>
            <a:pPr defTabSz="1201064"/>
            <a:r>
              <a:rPr lang="tr-TR" sz="1400" b="1" dirty="0"/>
              <a:t>            Hak ediş ödemelerine ilişkin düzenlenecek yazılar</a:t>
            </a:r>
            <a:r>
              <a:rPr lang="tr-TR" sz="1379" b="1" dirty="0">
                <a:solidFill>
                  <a:prstClr val="black"/>
                </a:solidFill>
                <a:latin typeface="Times New Roman" panose="02020603050405020304" pitchFamily="18" charset="0"/>
                <a:cs typeface="Times New Roman" panose="02020603050405020304" pitchFamily="18" charset="0"/>
              </a:rPr>
              <a:t>         </a:t>
            </a:r>
          </a:p>
          <a:p>
            <a:pPr defTabSz="1201064"/>
            <a:r>
              <a:rPr lang="tr-TR" sz="1400" dirty="0"/>
              <a:t>5510 sayılı Kanunun 90 </a:t>
            </a:r>
            <a:r>
              <a:rPr lang="tr-TR" sz="1400" dirty="0" err="1"/>
              <a:t>ıncı</a:t>
            </a:r>
            <a:r>
              <a:rPr lang="tr-TR" sz="1400" dirty="0"/>
              <a:t> maddesinin ikinci fıkrasına göre işverenlerin </a:t>
            </a:r>
            <a:r>
              <a:rPr lang="tr-TR" sz="1400" dirty="0" err="1"/>
              <a:t>hakedişleri</a:t>
            </a:r>
            <a:r>
              <a:rPr lang="tr-TR" sz="1400" dirty="0"/>
              <a:t>, Kuruma idari para cezası, prim ve prime ilişkin borçlarının bulunmaması kaydıyla ödendiğinden, idarelerce, işverenlerin muaccel borcunun olup olmadığının manuel veya elektronik ortamda sorgulandığı durumlarda yeniden yapılandırılan borçlardan dolayı:</a:t>
            </a:r>
          </a:p>
          <a:p>
            <a:pPr defTabSz="1201064"/>
            <a:r>
              <a:rPr lang="tr-TR" sz="1400" dirty="0"/>
              <a:t> </a:t>
            </a:r>
            <a:r>
              <a:rPr lang="tr-TR" sz="1400" dirty="0">
                <a:highlight>
                  <a:srgbClr val="FFFF00"/>
                </a:highlight>
              </a:rPr>
              <a:t>-Peşin ödeme yolunu tercih eden borçlular için</a:t>
            </a:r>
            <a:r>
              <a:rPr lang="tr-TR" sz="1400" dirty="0"/>
              <a:t>, yapılandırma kapsamına giren borçların tamamının ödenmesi ve kapsama girmeyen muaccel borçlarının da bulunmaması kaydıyla,</a:t>
            </a:r>
          </a:p>
          <a:p>
            <a:pPr defTabSz="1201064"/>
            <a:r>
              <a:rPr lang="tr-TR" sz="1400" dirty="0"/>
              <a:t> -</a:t>
            </a:r>
            <a:r>
              <a:rPr lang="tr-TR" sz="1400" dirty="0">
                <a:highlight>
                  <a:srgbClr val="FFFF00"/>
                </a:highlight>
              </a:rPr>
              <a:t>Taksitle ödeme yolunu tercih eden borçlular için </a:t>
            </a:r>
            <a:r>
              <a:rPr lang="tr-TR" sz="1400" dirty="0">
                <a:highlight>
                  <a:srgbClr val="00FFFF"/>
                </a:highlight>
              </a:rPr>
              <a:t>ilk taksitin süresinde ödenmesi </a:t>
            </a:r>
            <a:r>
              <a:rPr lang="tr-TR" sz="1400" dirty="0"/>
              <a:t>ve vadesi geçtiği halde ödenmemiş veya eksik ödenmiş taksiti ile kapsama girmeyen muaccel borcunun bulunmaması kaydıyla, hak ediş ödemesine esas borcu yoktur yazıları verilecektir</a:t>
            </a:r>
            <a:endParaRPr lang="tr-TR" sz="1379" dirty="0">
              <a:solidFill>
                <a:prstClr val="black"/>
              </a:solidFill>
              <a:highlight>
                <a:srgbClr val="FFFF00"/>
              </a:highlight>
              <a:latin typeface="Times New Roman" panose="02020603050405020304" pitchFamily="18" charset="0"/>
              <a:cs typeface="Times New Roman" panose="02020603050405020304" pitchFamily="18" charset="0"/>
            </a:endParaRPr>
          </a:p>
        </p:txBody>
      </p:sp>
      <p:pic>
        <p:nvPicPr>
          <p:cNvPr id="4" name="Resim 3" descr="metin içeren bir resim&#10;&#10;Açıklama otomatik olarak oluşturuldu">
            <a:extLst>
              <a:ext uri="{FF2B5EF4-FFF2-40B4-BE49-F238E27FC236}">
                <a16:creationId xmlns:a16="http://schemas.microsoft.com/office/drawing/2014/main" id="{E2C456C2-EA73-C734-FB8E-B6506E4A6386}"/>
              </a:ext>
            </a:extLst>
          </p:cNvPr>
          <p:cNvPicPr>
            <a:picLocks noChangeAspect="1"/>
          </p:cNvPicPr>
          <p:nvPr/>
        </p:nvPicPr>
        <p:blipFill>
          <a:blip r:embed="rId3"/>
          <a:stretch>
            <a:fillRect/>
          </a:stretch>
        </p:blipFill>
        <p:spPr>
          <a:xfrm>
            <a:off x="1594099" y="573459"/>
            <a:ext cx="1526492" cy="858652"/>
          </a:xfrm>
          <a:prstGeom prst="rect">
            <a:avLst/>
          </a:prstGeom>
          <a:noFill/>
          <a:effectLst>
            <a:glow>
              <a:schemeClr val="bg1">
                <a:lumMod val="65000"/>
                <a:lumOff val="35000"/>
              </a:schemeClr>
            </a:glow>
          </a:effectLst>
        </p:spPr>
      </p:pic>
    </p:spTree>
    <p:extLst>
      <p:ext uri="{BB962C8B-B14F-4D97-AF65-F5344CB8AC3E}">
        <p14:creationId xmlns:p14="http://schemas.microsoft.com/office/powerpoint/2010/main" val="3947521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4015235" y="573459"/>
            <a:ext cx="5738886" cy="906887"/>
            <a:chOff x="416739" y="144732"/>
            <a:chExt cx="5946662" cy="690452"/>
          </a:xfrm>
        </p:grpSpPr>
        <p:sp>
          <p:nvSpPr>
            <p:cNvPr id="179" name="Google Shape;179;p26"/>
            <p:cNvSpPr/>
            <p:nvPr/>
          </p:nvSpPr>
          <p:spPr>
            <a:xfrm>
              <a:off x="416739" y="144732"/>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ea typeface="Times New Roman"/>
                  <a:cs typeface="Times New Roman"/>
                  <a:sym typeface="Times New Roman"/>
                </a:rPr>
                <a:t>DİĞER USUL VE ESASLAR</a:t>
              </a: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sp>
        <p:nvSpPr>
          <p:cNvPr id="2" name="Dikdörtgen 1">
            <a:extLst>
              <a:ext uri="{FF2B5EF4-FFF2-40B4-BE49-F238E27FC236}">
                <a16:creationId xmlns:a16="http://schemas.microsoft.com/office/drawing/2014/main" id="{FEB46CDF-0E73-4335-8DD6-04369BE7E1AA}"/>
              </a:ext>
            </a:extLst>
          </p:cNvPr>
          <p:cNvSpPr/>
          <p:nvPr/>
        </p:nvSpPr>
        <p:spPr>
          <a:xfrm>
            <a:off x="1543235" y="1762401"/>
            <a:ext cx="9105529" cy="4192686"/>
          </a:xfrm>
          <a:prstGeom prst="rect">
            <a:avLst/>
          </a:prstGeom>
        </p:spPr>
        <p:txBody>
          <a:bodyPr wrap="square">
            <a:spAutoFit/>
          </a:bodyPr>
          <a:lstStyle/>
          <a:p>
            <a:pPr algn="ctr" defTabSz="1201064"/>
            <a:r>
              <a:rPr lang="tr-TR" sz="1445" dirty="0">
                <a:solidFill>
                  <a:prstClr val="black"/>
                </a:solidFill>
                <a:latin typeface="Times New Roman" panose="02020603050405020304" pitchFamily="18" charset="0"/>
                <a:cs typeface="Times New Roman" panose="02020603050405020304" pitchFamily="18" charset="0"/>
              </a:rPr>
              <a:t>          </a:t>
            </a:r>
            <a:endParaRPr lang="tr-TR" sz="1445" b="1" dirty="0">
              <a:solidFill>
                <a:prstClr val="black"/>
              </a:solidFill>
              <a:latin typeface="Times New Roman" panose="02020603050405020304" pitchFamily="18" charset="0"/>
              <a:cs typeface="Times New Roman" panose="02020603050405020304" pitchFamily="18" charset="0"/>
            </a:endParaRPr>
          </a:p>
          <a:p>
            <a:pPr algn="just" defTabSz="1201064"/>
            <a:r>
              <a:rPr lang="tr-TR" b="1" dirty="0">
                <a:solidFill>
                  <a:prstClr val="black"/>
                </a:solidFill>
                <a:latin typeface="Times New Roman" panose="02020603050405020304" pitchFamily="18" charset="0"/>
                <a:cs typeface="Times New Roman" panose="02020603050405020304" pitchFamily="18" charset="0"/>
              </a:rPr>
              <a:t>            </a:t>
            </a:r>
            <a:r>
              <a:rPr lang="nn-NO" b="1" dirty="0">
                <a:solidFill>
                  <a:prstClr val="black"/>
                </a:solidFill>
                <a:latin typeface="Times New Roman" panose="02020603050405020304" pitchFamily="18" charset="0"/>
                <a:cs typeface="Times New Roman" panose="02020603050405020304" pitchFamily="18" charset="0"/>
              </a:rPr>
              <a:t> </a:t>
            </a:r>
            <a:r>
              <a:rPr lang="tr-TR" b="1" dirty="0">
                <a:solidFill>
                  <a:prstClr val="black"/>
                </a:solidFill>
                <a:latin typeface="Times New Roman" panose="02020603050405020304" pitchFamily="18" charset="0"/>
                <a:cs typeface="Times New Roman" panose="02020603050405020304" pitchFamily="18" charset="0"/>
              </a:rPr>
              <a:t>Yapı Kullanma İzin Belgesi alınması için ilişiksizlik belgesi talep edilmesi</a:t>
            </a:r>
          </a:p>
          <a:p>
            <a:pPr algn="just" defTabSz="1201064"/>
            <a:r>
              <a:rPr lang="tr-TR" dirty="0"/>
              <a:t>              7440 sayılı Kanun kapsamına giren borçlarını peşin veya taksitler halinde ödemek üzere başvuruda bulunmuş olan ihale konusu işyeri ve özel nitelikteki inşaat işyeri işverenlerinin, kapsama giren borçları ile birlikte kapsama girmeyen diğer </a:t>
            </a:r>
            <a:r>
              <a:rPr lang="tr-TR" dirty="0">
                <a:highlight>
                  <a:srgbClr val="FFFF00"/>
                </a:highlight>
              </a:rPr>
              <a:t>borçlarının tamamını ödemeleri kaydıyla ilişiksizlik belgesi/teminat iadesi yazısı verilecektir</a:t>
            </a:r>
            <a:r>
              <a:rPr lang="tr-TR" dirty="0"/>
              <a:t>. Dolayısıyla, taksitleri düzenli olarak ödense dahi, kapsama giren ve girmeyen borçların tamamı ödenmediği sürece söz konusu yazılar verilmeyecektir.</a:t>
            </a:r>
          </a:p>
          <a:p>
            <a:pPr algn="just" defTabSz="1201064"/>
            <a:endParaRPr lang="tr-TR" dirty="0"/>
          </a:p>
          <a:p>
            <a:pPr algn="just" defTabSz="1201064"/>
            <a:r>
              <a:rPr lang="tr-TR" dirty="0"/>
              <a:t>              Geçici kabulü noksansız olarak yapılmış ihale konusu işler veya bitirilmiş olan özel nitelikteki inşaatlar için, gerek </a:t>
            </a:r>
            <a:r>
              <a:rPr lang="tr-TR" dirty="0">
                <a:highlight>
                  <a:srgbClr val="FFFF00"/>
                </a:highlight>
              </a:rPr>
              <a:t>yapılandırma kapsamına giren gerekse girmeyen borçlarını karşılayacak miktarda</a:t>
            </a:r>
            <a:r>
              <a:rPr lang="tr-TR" dirty="0"/>
              <a:t>, bankalar ve özel finans kurumlarından alınmış </a:t>
            </a:r>
            <a:r>
              <a:rPr lang="tr-TR" dirty="0">
                <a:highlight>
                  <a:srgbClr val="FFFF00"/>
                </a:highlight>
              </a:rPr>
              <a:t>teminat mektuplarının </a:t>
            </a:r>
            <a:r>
              <a:rPr lang="tr-TR" dirty="0"/>
              <a:t>ya da Hazine Müsteşarlığınca ihraç edilen Devlet iç borçlanma senetlerinin veya bu senetler yerine düzenlenen belgelerin teminat olarak verilmesi halinde, yapılandırılmış olan borçların ödenmesi beklenilmeden ilişiksizlik belgesi/teminat iade yazısı verilebilecektir.</a:t>
            </a:r>
            <a:endParaRPr lang="tr-TR" dirty="0">
              <a:solidFill>
                <a:prstClr val="black"/>
              </a:solidFill>
              <a:latin typeface="Times New Roman" panose="02020603050405020304" pitchFamily="18" charset="0"/>
              <a:cs typeface="Times New Roman" panose="02020603050405020304" pitchFamily="18" charset="0"/>
            </a:endParaRPr>
          </a:p>
        </p:txBody>
      </p:sp>
      <p:pic>
        <p:nvPicPr>
          <p:cNvPr id="4" name="Resim 3" descr="metin içeren bir resim&#10;&#10;Açıklama otomatik olarak oluşturuldu">
            <a:extLst>
              <a:ext uri="{FF2B5EF4-FFF2-40B4-BE49-F238E27FC236}">
                <a16:creationId xmlns:a16="http://schemas.microsoft.com/office/drawing/2014/main" id="{E2C456C2-EA73-C734-FB8E-B6506E4A6386}"/>
              </a:ext>
            </a:extLst>
          </p:cNvPr>
          <p:cNvPicPr>
            <a:picLocks noChangeAspect="1"/>
          </p:cNvPicPr>
          <p:nvPr/>
        </p:nvPicPr>
        <p:blipFill>
          <a:blip r:embed="rId3"/>
          <a:stretch>
            <a:fillRect/>
          </a:stretch>
        </p:blipFill>
        <p:spPr>
          <a:xfrm>
            <a:off x="1594099" y="573459"/>
            <a:ext cx="1526492" cy="858652"/>
          </a:xfrm>
          <a:prstGeom prst="rect">
            <a:avLst/>
          </a:prstGeom>
          <a:noFill/>
          <a:effectLst>
            <a:glow>
              <a:schemeClr val="bg1">
                <a:lumMod val="65000"/>
                <a:lumOff val="35000"/>
              </a:schemeClr>
            </a:glow>
          </a:effectLst>
        </p:spPr>
      </p:pic>
    </p:spTree>
    <p:extLst>
      <p:ext uri="{BB962C8B-B14F-4D97-AF65-F5344CB8AC3E}">
        <p14:creationId xmlns:p14="http://schemas.microsoft.com/office/powerpoint/2010/main" val="2770542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4015235" y="573459"/>
            <a:ext cx="5738886" cy="906887"/>
            <a:chOff x="416739" y="144732"/>
            <a:chExt cx="5946662" cy="690452"/>
          </a:xfrm>
        </p:grpSpPr>
        <p:sp>
          <p:nvSpPr>
            <p:cNvPr id="179" name="Google Shape;179;p26"/>
            <p:cNvSpPr/>
            <p:nvPr/>
          </p:nvSpPr>
          <p:spPr>
            <a:xfrm>
              <a:off x="416739" y="144732"/>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ea typeface="Times New Roman"/>
                  <a:cs typeface="Times New Roman"/>
                  <a:sym typeface="Times New Roman"/>
                </a:rPr>
                <a:t>DİĞER USUL VE ESASLAR</a:t>
              </a: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sp>
        <p:nvSpPr>
          <p:cNvPr id="3" name="Dikdörtgen 2">
            <a:extLst>
              <a:ext uri="{FF2B5EF4-FFF2-40B4-BE49-F238E27FC236}">
                <a16:creationId xmlns:a16="http://schemas.microsoft.com/office/drawing/2014/main" id="{5BBAFF34-BDEF-428E-BBB1-6DA2903FA38B}"/>
              </a:ext>
            </a:extLst>
          </p:cNvPr>
          <p:cNvSpPr/>
          <p:nvPr/>
        </p:nvSpPr>
        <p:spPr>
          <a:xfrm>
            <a:off x="1594099" y="2017876"/>
            <a:ext cx="9227872" cy="2585323"/>
          </a:xfrm>
          <a:prstGeom prst="rect">
            <a:avLst/>
          </a:prstGeom>
        </p:spPr>
        <p:txBody>
          <a:bodyPr wrap="square">
            <a:spAutoFit/>
          </a:bodyPr>
          <a:lstStyle/>
          <a:p>
            <a:pPr defTabSz="1201064"/>
            <a:r>
              <a:rPr lang="tr-TR" sz="1379" b="1" dirty="0">
                <a:solidFill>
                  <a:prstClr val="black"/>
                </a:solidFill>
                <a:latin typeface="Times New Roman" panose="02020603050405020304" pitchFamily="18" charset="0"/>
                <a:cs typeface="Times New Roman" panose="02020603050405020304" pitchFamily="18" charset="0"/>
              </a:rPr>
              <a:t>         </a:t>
            </a:r>
            <a:r>
              <a:rPr lang="tr-TR" b="1" dirty="0">
                <a:solidFill>
                  <a:prstClr val="black"/>
                </a:solidFill>
                <a:latin typeface="Times New Roman" panose="02020603050405020304" pitchFamily="18" charset="0"/>
                <a:cs typeface="Times New Roman" panose="02020603050405020304" pitchFamily="18" charset="0"/>
              </a:rPr>
              <a:t>Kapsama giren alacaklar dolayısıyla açılan davalardan feragat edilmesi</a:t>
            </a:r>
          </a:p>
          <a:p>
            <a:pPr algn="just" defTabSz="1201064"/>
            <a:r>
              <a:rPr lang="tr-TR" dirty="0">
                <a:solidFill>
                  <a:prstClr val="black"/>
                </a:solidFill>
                <a:latin typeface="Times New Roman" panose="02020603050405020304" pitchFamily="18" charset="0"/>
                <a:cs typeface="Times New Roman" panose="02020603050405020304" pitchFamily="18" charset="0"/>
              </a:rPr>
              <a:t>         7440 sayılı Kanun’un 9 uncu maddesinin on üçüncü fıkrasına istinaden bu Kanun’da öngörülen yapılandırma hükümlerinden yararlanmak üzere e-Devlet üzerinden, e-Sigorta kanalıyla veya diğer yollarla başvuran borçluların, </a:t>
            </a:r>
            <a:r>
              <a:rPr lang="tr-TR" dirty="0">
                <a:solidFill>
                  <a:prstClr val="black"/>
                </a:solidFill>
                <a:highlight>
                  <a:srgbClr val="00FF00"/>
                </a:highlight>
                <a:latin typeface="Times New Roman" panose="02020603050405020304" pitchFamily="18" charset="0"/>
                <a:cs typeface="Times New Roman" panose="02020603050405020304" pitchFamily="18" charset="0"/>
              </a:rPr>
              <a:t>kapsama giren borçları nedeniyle dava açmamaları</a:t>
            </a:r>
            <a:r>
              <a:rPr lang="tr-TR" dirty="0">
                <a:solidFill>
                  <a:prstClr val="black"/>
                </a:solidFill>
                <a:latin typeface="Times New Roman" panose="02020603050405020304" pitchFamily="18" charset="0"/>
                <a:cs typeface="Times New Roman" panose="02020603050405020304" pitchFamily="18" charset="0"/>
              </a:rPr>
              <a:t>, </a:t>
            </a:r>
            <a:r>
              <a:rPr lang="tr-TR" dirty="0">
                <a:solidFill>
                  <a:prstClr val="black"/>
                </a:solidFill>
                <a:highlight>
                  <a:srgbClr val="FFFF00"/>
                </a:highlight>
                <a:latin typeface="Times New Roman" panose="02020603050405020304" pitchFamily="18" charset="0"/>
                <a:cs typeface="Times New Roman" panose="02020603050405020304" pitchFamily="18" charset="0"/>
              </a:rPr>
              <a:t>açılmış davalardan vazgeçmeleri</a:t>
            </a:r>
            <a:r>
              <a:rPr lang="tr-TR" dirty="0">
                <a:solidFill>
                  <a:prstClr val="black"/>
                </a:solidFill>
                <a:latin typeface="Times New Roman" panose="02020603050405020304" pitchFamily="18" charset="0"/>
                <a:cs typeface="Times New Roman" panose="02020603050405020304" pitchFamily="18" charset="0"/>
              </a:rPr>
              <a:t> </a:t>
            </a:r>
            <a:r>
              <a:rPr lang="tr-TR" dirty="0">
                <a:solidFill>
                  <a:prstClr val="black"/>
                </a:solidFill>
                <a:highlight>
                  <a:srgbClr val="FFFF00"/>
                </a:highlight>
                <a:latin typeface="Times New Roman" panose="02020603050405020304" pitchFamily="18" charset="0"/>
                <a:cs typeface="Times New Roman" panose="02020603050405020304" pitchFamily="18" charset="0"/>
              </a:rPr>
              <a:t>veya kanun yollarına başvurmamaları şarttır.</a:t>
            </a:r>
          </a:p>
          <a:p>
            <a:pPr algn="just" defTabSz="1201064"/>
            <a:r>
              <a:rPr lang="tr-TR" dirty="0">
                <a:solidFill>
                  <a:prstClr val="black"/>
                </a:solidFill>
                <a:latin typeface="Times New Roman" panose="02020603050405020304" pitchFamily="18" charset="0"/>
                <a:cs typeface="Times New Roman" panose="02020603050405020304" pitchFamily="18" charset="0"/>
              </a:rPr>
              <a:t>          Dolayısıyla, kapsama giren borçları ile ilgili dava açmış veya Kanun yoluna başvurmuş  olan borçluların yeniden yapılandırma başvurusunda bulunmaları halinde, borçlarını peşin veya taksitler yoluyla ödeyebilmeleri için </a:t>
            </a:r>
            <a:r>
              <a:rPr lang="tr-TR" dirty="0">
                <a:solidFill>
                  <a:prstClr val="black"/>
                </a:solidFill>
                <a:highlight>
                  <a:srgbClr val="FFFF00"/>
                </a:highlight>
                <a:latin typeface="Times New Roman" panose="02020603050405020304" pitchFamily="18" charset="0"/>
                <a:cs typeface="Times New Roman" panose="02020603050405020304" pitchFamily="18" charset="0"/>
              </a:rPr>
              <a:t>açılmış davalardan feragat ettiklerine dair dilekçeyi bağlı bulunduğu sosyal güvenlik il müdürlüğüne/sosyal güvenlik merkezine vermeleri gerekmektedir.</a:t>
            </a:r>
          </a:p>
        </p:txBody>
      </p:sp>
      <p:pic>
        <p:nvPicPr>
          <p:cNvPr id="4" name="Resim 3" descr="metin içeren bir resim&#10;&#10;Açıklama otomatik olarak oluşturuldu">
            <a:extLst>
              <a:ext uri="{FF2B5EF4-FFF2-40B4-BE49-F238E27FC236}">
                <a16:creationId xmlns:a16="http://schemas.microsoft.com/office/drawing/2014/main" id="{E2C456C2-EA73-C734-FB8E-B6506E4A6386}"/>
              </a:ext>
            </a:extLst>
          </p:cNvPr>
          <p:cNvPicPr>
            <a:picLocks noChangeAspect="1"/>
          </p:cNvPicPr>
          <p:nvPr/>
        </p:nvPicPr>
        <p:blipFill>
          <a:blip r:embed="rId3"/>
          <a:stretch>
            <a:fillRect/>
          </a:stretch>
        </p:blipFill>
        <p:spPr>
          <a:xfrm>
            <a:off x="1594099" y="573459"/>
            <a:ext cx="1526492" cy="858652"/>
          </a:xfrm>
          <a:prstGeom prst="rect">
            <a:avLst/>
          </a:prstGeom>
          <a:noFill/>
          <a:effectLst>
            <a:glow>
              <a:schemeClr val="bg1">
                <a:lumMod val="65000"/>
                <a:lumOff val="35000"/>
              </a:schemeClr>
            </a:glow>
          </a:effectLst>
        </p:spPr>
      </p:pic>
    </p:spTree>
    <p:extLst>
      <p:ext uri="{BB962C8B-B14F-4D97-AF65-F5344CB8AC3E}">
        <p14:creationId xmlns:p14="http://schemas.microsoft.com/office/powerpoint/2010/main" val="2969126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4015235" y="573459"/>
            <a:ext cx="5738886" cy="906887"/>
            <a:chOff x="416739" y="144732"/>
            <a:chExt cx="5946662" cy="690452"/>
          </a:xfrm>
        </p:grpSpPr>
        <p:sp>
          <p:nvSpPr>
            <p:cNvPr id="179" name="Google Shape;179;p26"/>
            <p:cNvSpPr/>
            <p:nvPr/>
          </p:nvSpPr>
          <p:spPr>
            <a:xfrm>
              <a:off x="416739" y="144732"/>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ea typeface="Times New Roman"/>
                  <a:cs typeface="Times New Roman"/>
                  <a:sym typeface="Times New Roman"/>
                </a:rPr>
                <a:t>DİĞER USUL VE ESASLAR</a:t>
              </a: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sp>
        <p:nvSpPr>
          <p:cNvPr id="2" name="Dikdörtgen 1">
            <a:extLst>
              <a:ext uri="{FF2B5EF4-FFF2-40B4-BE49-F238E27FC236}">
                <a16:creationId xmlns:a16="http://schemas.microsoft.com/office/drawing/2014/main" id="{FEB46CDF-0E73-4335-8DD6-04369BE7E1AA}"/>
              </a:ext>
            </a:extLst>
          </p:cNvPr>
          <p:cNvSpPr/>
          <p:nvPr/>
        </p:nvSpPr>
        <p:spPr>
          <a:xfrm>
            <a:off x="1594099" y="1557757"/>
            <a:ext cx="9105529" cy="5023683"/>
          </a:xfrm>
          <a:prstGeom prst="rect">
            <a:avLst/>
          </a:prstGeom>
        </p:spPr>
        <p:txBody>
          <a:bodyPr wrap="square">
            <a:spAutoFit/>
          </a:bodyPr>
          <a:lstStyle/>
          <a:p>
            <a:pPr algn="ctr" defTabSz="1201064"/>
            <a:r>
              <a:rPr lang="tr-TR" sz="1445" dirty="0">
                <a:solidFill>
                  <a:prstClr val="black"/>
                </a:solidFill>
                <a:latin typeface="Times New Roman" panose="02020603050405020304" pitchFamily="18" charset="0"/>
                <a:cs typeface="Times New Roman" panose="02020603050405020304" pitchFamily="18" charset="0"/>
              </a:rPr>
              <a:t>          </a:t>
            </a:r>
            <a:endParaRPr lang="tr-TR" sz="1445" b="1" dirty="0">
              <a:solidFill>
                <a:prstClr val="black"/>
              </a:solidFill>
              <a:latin typeface="Times New Roman" panose="02020603050405020304" pitchFamily="18" charset="0"/>
              <a:cs typeface="Times New Roman" panose="02020603050405020304" pitchFamily="18" charset="0"/>
            </a:endParaRPr>
          </a:p>
          <a:p>
            <a:pPr algn="just" defTabSz="1201064"/>
            <a:r>
              <a:rPr lang="tr-TR" sz="1379" b="1" dirty="0">
                <a:solidFill>
                  <a:prstClr val="black"/>
                </a:solidFill>
                <a:latin typeface="Times New Roman" panose="02020603050405020304" pitchFamily="18" charset="0"/>
                <a:cs typeface="Times New Roman" panose="02020603050405020304" pitchFamily="18" charset="0"/>
              </a:rPr>
              <a:t>            </a:t>
            </a:r>
            <a:r>
              <a:rPr lang="nn-NO" sz="1379" b="1" dirty="0">
                <a:solidFill>
                  <a:prstClr val="black"/>
                </a:solidFill>
                <a:latin typeface="Times New Roman" panose="02020603050405020304" pitchFamily="18" charset="0"/>
                <a:cs typeface="Times New Roman" panose="02020603050405020304" pitchFamily="18" charset="0"/>
              </a:rPr>
              <a:t> </a:t>
            </a:r>
            <a:r>
              <a:rPr lang="tr-TR" b="1" dirty="0">
                <a:solidFill>
                  <a:prstClr val="black"/>
                </a:solidFill>
                <a:latin typeface="Times New Roman" panose="02020603050405020304" pitchFamily="18" charset="0"/>
                <a:cs typeface="Times New Roman" panose="02020603050405020304" pitchFamily="18" charset="0"/>
              </a:rPr>
              <a:t>Hak ve Hacizlerin Kaldırılması</a:t>
            </a:r>
          </a:p>
          <a:p>
            <a:pPr algn="just" defTabSz="1201064"/>
            <a:r>
              <a:rPr lang="tr-TR" b="1" dirty="0">
                <a:solidFill>
                  <a:prstClr val="black"/>
                </a:solidFill>
                <a:latin typeface="Times New Roman" panose="02020603050405020304" pitchFamily="18" charset="0"/>
                <a:cs typeface="Times New Roman" panose="02020603050405020304" pitchFamily="18" charset="0"/>
              </a:rPr>
              <a:t>             </a:t>
            </a:r>
            <a:r>
              <a:rPr lang="tr-TR" dirty="0"/>
              <a:t>Kurumumuza olan borçlarından dolayı </a:t>
            </a:r>
            <a:r>
              <a:rPr lang="tr-TR" dirty="0">
                <a:highlight>
                  <a:srgbClr val="FFFF00"/>
                </a:highlight>
              </a:rPr>
              <a:t>üçüncü kişilerdeki hak ve alacaklarına (maaş, aylık, gelir, kira, istihkak, vb.) </a:t>
            </a:r>
            <a:r>
              <a:rPr lang="tr-TR" dirty="0"/>
              <a:t>6183 sayılı Kanunun 79 uncu maddesine göre haciz uygulanmış olan borçluların söz konusu borçları için yapılandırma başvurusunda bulunmaları halinde üçüncü kişiler nezdindeki hak ve alacaklar; </a:t>
            </a:r>
          </a:p>
          <a:p>
            <a:pPr algn="just" defTabSz="1201064"/>
            <a:r>
              <a:rPr lang="tr-TR" dirty="0"/>
              <a:t>-</a:t>
            </a:r>
            <a:r>
              <a:rPr lang="tr-TR" dirty="0">
                <a:highlight>
                  <a:srgbClr val="FFFF00"/>
                </a:highlight>
              </a:rPr>
              <a:t>Peşin </a:t>
            </a:r>
            <a:r>
              <a:rPr lang="tr-TR" dirty="0"/>
              <a:t>ödeme yolunun tercih edilmesi halinde borcun tamamının ödenmesinin, </a:t>
            </a:r>
          </a:p>
          <a:p>
            <a:pPr algn="just" defTabSz="1201064"/>
            <a:r>
              <a:rPr lang="tr-TR" dirty="0"/>
              <a:t>-</a:t>
            </a:r>
            <a:r>
              <a:rPr lang="tr-TR" dirty="0">
                <a:highlight>
                  <a:srgbClr val="FFFF00"/>
                </a:highlight>
              </a:rPr>
              <a:t>Taksitle</a:t>
            </a:r>
            <a:r>
              <a:rPr lang="tr-TR" dirty="0"/>
              <a:t> ödeme yolunun tercih edilmesi halinde ise </a:t>
            </a:r>
            <a:r>
              <a:rPr lang="tr-TR" dirty="0">
                <a:highlight>
                  <a:srgbClr val="00FFFF"/>
                </a:highlight>
              </a:rPr>
              <a:t>ilk taksitin ödenmesinin ardından kaldırılacaktır</a:t>
            </a:r>
            <a:r>
              <a:rPr lang="tr-TR" dirty="0"/>
              <a:t>. Bu şekilde haciz kaldırmalarda ilk taksitin ödendiği tarihe kadar haczedilmiş paraların Kurum hesaplarına aktarılması sağlanacaktır. </a:t>
            </a:r>
          </a:p>
          <a:p>
            <a:pPr algn="just" defTabSz="1201064"/>
            <a:r>
              <a:rPr lang="tr-TR" dirty="0"/>
              <a:t>Hak ve alacaklar üzerine uygulanmış olan hacizlerin kaldırılmasından önce üçüncü kişiler tarafından Kurum hesaplarına aktarılan paralar;</a:t>
            </a:r>
          </a:p>
          <a:p>
            <a:pPr algn="just" defTabSz="1201064"/>
            <a:r>
              <a:rPr lang="tr-TR" dirty="0"/>
              <a:t> -Kanunun yürürlük tarihinden önce aktarılmış ise cari usul ve esaslara göre, </a:t>
            </a:r>
          </a:p>
          <a:p>
            <a:pPr algn="just" defTabSz="1201064"/>
            <a:r>
              <a:rPr lang="tr-TR" dirty="0"/>
              <a:t>-Kanunun yürürlük tarihi ve sonrasında aktarılmış ise peşin veya taksitler halinde ödenecek tutarlara mahsup edilecektir.</a:t>
            </a:r>
          </a:p>
          <a:p>
            <a:pPr algn="just" defTabSz="1201064"/>
            <a:r>
              <a:rPr lang="tr-TR" dirty="0"/>
              <a:t>	Öte yandan uygulanan e-mevduat hacizlerine istinaden bloke edilen tutarın bulunması halinde bloke edilen tutarın ya banka tarafından Kurumumuz hesaplarına aktarılması ya da borçlu tarafından ödenmesi halinde bloke iptal işlemi yapılacaktır</a:t>
            </a:r>
            <a:endParaRPr lang="tr-TR" dirty="0">
              <a:solidFill>
                <a:prstClr val="black"/>
              </a:solidFill>
              <a:latin typeface="Times New Roman" panose="02020603050405020304" pitchFamily="18" charset="0"/>
              <a:cs typeface="Times New Roman" panose="02020603050405020304" pitchFamily="18" charset="0"/>
            </a:endParaRPr>
          </a:p>
        </p:txBody>
      </p:sp>
      <p:pic>
        <p:nvPicPr>
          <p:cNvPr id="4" name="Resim 3" descr="metin içeren bir resim&#10;&#10;Açıklama otomatik olarak oluşturuldu">
            <a:extLst>
              <a:ext uri="{FF2B5EF4-FFF2-40B4-BE49-F238E27FC236}">
                <a16:creationId xmlns:a16="http://schemas.microsoft.com/office/drawing/2014/main" id="{E2C456C2-EA73-C734-FB8E-B6506E4A6386}"/>
              </a:ext>
            </a:extLst>
          </p:cNvPr>
          <p:cNvPicPr>
            <a:picLocks noChangeAspect="1"/>
          </p:cNvPicPr>
          <p:nvPr/>
        </p:nvPicPr>
        <p:blipFill>
          <a:blip r:embed="rId3"/>
          <a:stretch>
            <a:fillRect/>
          </a:stretch>
        </p:blipFill>
        <p:spPr>
          <a:xfrm>
            <a:off x="1594099" y="573459"/>
            <a:ext cx="1526492" cy="858652"/>
          </a:xfrm>
          <a:prstGeom prst="rect">
            <a:avLst/>
          </a:prstGeom>
          <a:noFill/>
          <a:effectLst>
            <a:glow>
              <a:schemeClr val="bg1">
                <a:lumMod val="65000"/>
                <a:lumOff val="35000"/>
              </a:schemeClr>
            </a:glow>
          </a:effectLst>
        </p:spPr>
      </p:pic>
    </p:spTree>
    <p:extLst>
      <p:ext uri="{BB962C8B-B14F-4D97-AF65-F5344CB8AC3E}">
        <p14:creationId xmlns:p14="http://schemas.microsoft.com/office/powerpoint/2010/main" val="3502670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4015235" y="573459"/>
            <a:ext cx="5738886" cy="906887"/>
            <a:chOff x="416739" y="144732"/>
            <a:chExt cx="5946662" cy="690452"/>
          </a:xfrm>
        </p:grpSpPr>
        <p:sp>
          <p:nvSpPr>
            <p:cNvPr id="179" name="Google Shape;179;p26"/>
            <p:cNvSpPr/>
            <p:nvPr/>
          </p:nvSpPr>
          <p:spPr>
            <a:xfrm>
              <a:off x="416739" y="144732"/>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ea typeface="Times New Roman"/>
                  <a:cs typeface="Times New Roman"/>
                  <a:sym typeface="Times New Roman"/>
                </a:rPr>
                <a:t>DİĞER USUL VE ESASLAR</a:t>
              </a: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sp>
        <p:nvSpPr>
          <p:cNvPr id="2" name="Dikdörtgen 1">
            <a:extLst>
              <a:ext uri="{FF2B5EF4-FFF2-40B4-BE49-F238E27FC236}">
                <a16:creationId xmlns:a16="http://schemas.microsoft.com/office/drawing/2014/main" id="{FEB46CDF-0E73-4335-8DD6-04369BE7E1AA}"/>
              </a:ext>
            </a:extLst>
          </p:cNvPr>
          <p:cNvSpPr/>
          <p:nvPr/>
        </p:nvSpPr>
        <p:spPr>
          <a:xfrm>
            <a:off x="1543236" y="1470741"/>
            <a:ext cx="9105529" cy="2492990"/>
          </a:xfrm>
          <a:prstGeom prst="rect">
            <a:avLst/>
          </a:prstGeom>
        </p:spPr>
        <p:txBody>
          <a:bodyPr wrap="square">
            <a:spAutoFit/>
          </a:bodyPr>
          <a:lstStyle/>
          <a:p>
            <a:pPr algn="ctr" defTabSz="1201064"/>
            <a:r>
              <a:rPr lang="tr-TR" sz="1600" b="1" dirty="0"/>
              <a:t>Taşınır ve taşınmaz mallar üzerindeki hacizlerin kaldırılması ve satışların durdurulması</a:t>
            </a:r>
            <a:r>
              <a:rPr lang="tr-TR" sz="1379" b="1" dirty="0">
                <a:solidFill>
                  <a:prstClr val="black"/>
                </a:solidFill>
                <a:latin typeface="Times New Roman" panose="02020603050405020304" pitchFamily="18" charset="0"/>
                <a:cs typeface="Times New Roman" panose="02020603050405020304" pitchFamily="18" charset="0"/>
              </a:rPr>
              <a:t>            </a:t>
            </a:r>
          </a:p>
          <a:p>
            <a:pPr algn="just" defTabSz="1201064"/>
            <a:r>
              <a:rPr lang="tr-TR" sz="1379" b="1" dirty="0">
                <a:solidFill>
                  <a:prstClr val="black"/>
                </a:solidFill>
                <a:latin typeface="Times New Roman" panose="02020603050405020304" pitchFamily="18" charset="0"/>
                <a:cs typeface="Times New Roman" panose="02020603050405020304" pitchFamily="18" charset="0"/>
              </a:rPr>
              <a:t>	 </a:t>
            </a:r>
            <a:r>
              <a:rPr lang="tr-TR" sz="1400" dirty="0"/>
              <a:t>7440 sayılı Kanun kapsamına giren alacaklardan dolayı daha önce taşınır ve taşınmaz mallar üzerine haciz tatbik edilmiş ise hacze konu malın birden fazla olması ve her birinin değerinin ayrı ayrı belirlenebilir nitelikte ya da ayrı ayrı tescile konu olması şartıyla, </a:t>
            </a:r>
            <a:r>
              <a:rPr lang="tr-TR" sz="1400" dirty="0">
                <a:highlight>
                  <a:srgbClr val="FFFF00"/>
                </a:highlight>
              </a:rPr>
              <a:t>haczin devam edeceği malın değerinin en az yapılandırma öncesindeki toplam borç tutarını karşılaması </a:t>
            </a:r>
            <a:r>
              <a:rPr lang="tr-TR" sz="1400" dirty="0"/>
              <a:t>ve borçlu tarafından yazılı olarak talep edilmesi kaydıyla daha önce uygulanmış hacizler yapılan ödemeler nispetinde kaldırılacak, alınmış teminatlar ise yine yapılan ödemeler nispetinde iade edilecektir.</a:t>
            </a:r>
          </a:p>
          <a:p>
            <a:pPr algn="just" defTabSz="1201064"/>
            <a:endParaRPr lang="tr-TR" sz="1400" dirty="0">
              <a:solidFill>
                <a:prstClr val="black"/>
              </a:solidFill>
              <a:latin typeface="Times New Roman" panose="02020603050405020304" pitchFamily="18" charset="0"/>
              <a:cs typeface="Times New Roman" panose="02020603050405020304" pitchFamily="18" charset="0"/>
            </a:endParaRPr>
          </a:p>
          <a:p>
            <a:pPr algn="just" defTabSz="1201064"/>
            <a:r>
              <a:rPr lang="tr-TR" sz="1400" dirty="0"/>
              <a:t>	</a:t>
            </a:r>
            <a:r>
              <a:rPr lang="tr-TR" sz="1400" dirty="0">
                <a:highlight>
                  <a:srgbClr val="FFFF00"/>
                </a:highlight>
              </a:rPr>
              <a:t>Başvuru sırasında taksitle ödeme yolunun tercih edilmesi </a:t>
            </a:r>
            <a:r>
              <a:rPr lang="tr-TR" sz="1400" dirty="0">
                <a:highlight>
                  <a:srgbClr val="00FFFF"/>
                </a:highlight>
              </a:rPr>
              <a:t>halinde ilk taksit tutarının ödenmesi, </a:t>
            </a:r>
            <a:r>
              <a:rPr lang="tr-TR" sz="1400" dirty="0"/>
              <a:t>hacze konu olup yapılandırma kapsamına girmeyen başka bir borcun bulunmaması ve borçlu tarafından talep edilmesi kaydıyla yapılandırma öncesi toplam borç miktarı kadar (kalan asıl alacak + gecikme cezası + gecikme zammı) hacizler baki kalmak kaydıyla, kaldırılacaktır</a:t>
            </a:r>
            <a:r>
              <a:rPr lang="tr-TR" sz="1379" dirty="0">
                <a:solidFill>
                  <a:prstClr val="black"/>
                </a:solidFill>
                <a:latin typeface="Times New Roman" panose="02020603050405020304" pitchFamily="18" charset="0"/>
                <a:cs typeface="Times New Roman" panose="02020603050405020304" pitchFamily="18" charset="0"/>
              </a:rPr>
              <a:t>.</a:t>
            </a:r>
          </a:p>
        </p:txBody>
      </p:sp>
      <p:sp>
        <p:nvSpPr>
          <p:cNvPr id="3" name="Dikdörtgen 2">
            <a:extLst>
              <a:ext uri="{FF2B5EF4-FFF2-40B4-BE49-F238E27FC236}">
                <a16:creationId xmlns:a16="http://schemas.microsoft.com/office/drawing/2014/main" id="{5BBAFF34-BDEF-428E-BBB1-6DA2903FA38B}"/>
              </a:ext>
            </a:extLst>
          </p:cNvPr>
          <p:cNvSpPr/>
          <p:nvPr/>
        </p:nvSpPr>
        <p:spPr>
          <a:xfrm>
            <a:off x="1543234" y="4091773"/>
            <a:ext cx="9105529" cy="1384995"/>
          </a:xfrm>
          <a:prstGeom prst="rect">
            <a:avLst/>
          </a:prstGeom>
        </p:spPr>
        <p:txBody>
          <a:bodyPr wrap="square">
            <a:spAutoFit/>
          </a:bodyPr>
          <a:lstStyle/>
          <a:p>
            <a:pPr marL="285750" indent="-285750" algn="just" defTabSz="1201064">
              <a:buFont typeface="Wingdings" panose="05000000000000000000" pitchFamily="2" charset="2"/>
              <a:buChar char="Ø"/>
            </a:pPr>
            <a:r>
              <a:rPr lang="tr-TR" sz="1379" b="1" dirty="0">
                <a:solidFill>
                  <a:prstClr val="black"/>
                </a:solidFill>
                <a:latin typeface="Times New Roman" panose="02020603050405020304" pitchFamily="18" charset="0"/>
                <a:cs typeface="Times New Roman" panose="02020603050405020304" pitchFamily="18" charset="0"/>
              </a:rPr>
              <a:t>         </a:t>
            </a:r>
            <a:r>
              <a:rPr lang="tr-TR" sz="1400" dirty="0"/>
              <a:t>Yapılandırma talebinde bulunan borçluların bu borçları için </a:t>
            </a:r>
            <a:r>
              <a:rPr lang="tr-TR" sz="1400" dirty="0">
                <a:highlight>
                  <a:srgbClr val="FFFF00"/>
                </a:highlight>
              </a:rPr>
              <a:t>takip, haciz ve satış işlemleri durdurulacaktır</a:t>
            </a:r>
            <a:r>
              <a:rPr lang="tr-TR" sz="1400" dirty="0"/>
              <a:t>.</a:t>
            </a:r>
          </a:p>
          <a:p>
            <a:pPr marL="285750" indent="-285750" algn="just" defTabSz="1201064">
              <a:buFont typeface="Wingdings" panose="05000000000000000000" pitchFamily="2" charset="2"/>
              <a:buChar char="Ø"/>
            </a:pPr>
            <a:r>
              <a:rPr lang="tr-TR" sz="1400" dirty="0"/>
              <a:t>          Yapılandırma öncesi trafik tescil kayıtları üzerine </a:t>
            </a:r>
            <a:r>
              <a:rPr lang="tr-TR" sz="1400" dirty="0">
                <a:highlight>
                  <a:srgbClr val="FFFF00"/>
                </a:highlight>
              </a:rPr>
              <a:t>yakalama şerhi konulmuş olan </a:t>
            </a:r>
            <a:r>
              <a:rPr lang="tr-TR" sz="1400" dirty="0"/>
              <a:t>ancak henüz trafikten men edilmemiş araçlar üzerindeki Kurum haczinin baki kalması kaydıyla, yakalama şerhlerinin kaldırılması için </a:t>
            </a:r>
            <a:r>
              <a:rPr lang="tr-TR" sz="1400" dirty="0">
                <a:highlight>
                  <a:srgbClr val="00FFFF"/>
                </a:highlight>
              </a:rPr>
              <a:t>yapılandırma başvurusunda bulunulması, </a:t>
            </a:r>
          </a:p>
          <a:p>
            <a:pPr algn="just" defTabSz="1201064"/>
            <a:r>
              <a:rPr lang="tr-TR" sz="1400" dirty="0"/>
              <a:t>                   Yapılandırma öncesi </a:t>
            </a:r>
            <a:r>
              <a:rPr lang="tr-TR" sz="1400" dirty="0">
                <a:highlight>
                  <a:srgbClr val="FFFF00"/>
                </a:highlight>
              </a:rPr>
              <a:t>haczedilmiş ve trafikten men edilerek otoparkta çekilmiş araçlar </a:t>
            </a:r>
            <a:r>
              <a:rPr lang="tr-TR" sz="1400" dirty="0"/>
              <a:t>üzerindeki yakalamaların kaldırılması için yapılandırma başvurusunda bulunulmuş ve yediemin ücretinin ödenmiş olması, gerekmektedir.</a:t>
            </a:r>
            <a:endParaRPr lang="tr-TR" sz="1379" dirty="0">
              <a:solidFill>
                <a:prstClr val="black"/>
              </a:solidFill>
              <a:highlight>
                <a:srgbClr val="FFFF00"/>
              </a:highlight>
              <a:latin typeface="Times New Roman" panose="02020603050405020304" pitchFamily="18" charset="0"/>
              <a:cs typeface="Times New Roman" panose="02020603050405020304" pitchFamily="18" charset="0"/>
            </a:endParaRPr>
          </a:p>
        </p:txBody>
      </p:sp>
      <p:pic>
        <p:nvPicPr>
          <p:cNvPr id="4" name="Resim 3" descr="metin içeren bir resim&#10;&#10;Açıklama otomatik olarak oluşturuldu">
            <a:extLst>
              <a:ext uri="{FF2B5EF4-FFF2-40B4-BE49-F238E27FC236}">
                <a16:creationId xmlns:a16="http://schemas.microsoft.com/office/drawing/2014/main" id="{E2C456C2-EA73-C734-FB8E-B6506E4A6386}"/>
              </a:ext>
            </a:extLst>
          </p:cNvPr>
          <p:cNvPicPr>
            <a:picLocks noChangeAspect="1"/>
          </p:cNvPicPr>
          <p:nvPr/>
        </p:nvPicPr>
        <p:blipFill>
          <a:blip r:embed="rId3"/>
          <a:stretch>
            <a:fillRect/>
          </a:stretch>
        </p:blipFill>
        <p:spPr>
          <a:xfrm>
            <a:off x="1594099" y="573459"/>
            <a:ext cx="1526492" cy="858652"/>
          </a:xfrm>
          <a:prstGeom prst="rect">
            <a:avLst/>
          </a:prstGeom>
          <a:noFill/>
          <a:effectLst>
            <a:glow>
              <a:schemeClr val="bg1">
                <a:lumMod val="65000"/>
                <a:lumOff val="35000"/>
              </a:schemeClr>
            </a:glow>
          </a:effectLst>
        </p:spPr>
      </p:pic>
    </p:spTree>
    <p:extLst>
      <p:ext uri="{BB962C8B-B14F-4D97-AF65-F5344CB8AC3E}">
        <p14:creationId xmlns:p14="http://schemas.microsoft.com/office/powerpoint/2010/main" val="280220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4015235" y="573459"/>
            <a:ext cx="5738886" cy="860335"/>
            <a:chOff x="416739" y="144732"/>
            <a:chExt cx="5946662" cy="690452"/>
          </a:xfrm>
        </p:grpSpPr>
        <p:sp>
          <p:nvSpPr>
            <p:cNvPr id="179" name="Google Shape;179;p26"/>
            <p:cNvSpPr/>
            <p:nvPr/>
          </p:nvSpPr>
          <p:spPr>
            <a:xfrm>
              <a:off x="416739" y="144732"/>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ea typeface="Times New Roman"/>
                  <a:cs typeface="Times New Roman"/>
                  <a:sym typeface="Times New Roman"/>
                </a:rPr>
                <a:t>ASGARİ ÜCRET İSTİSNASI</a:t>
              </a: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sp>
        <p:nvSpPr>
          <p:cNvPr id="11" name="Dikdörtgen 10">
            <a:extLst>
              <a:ext uri="{FF2B5EF4-FFF2-40B4-BE49-F238E27FC236}">
                <a16:creationId xmlns:a16="http://schemas.microsoft.com/office/drawing/2014/main" id="{001AF50A-6C02-4AE4-81DC-6DDFF3BC279D}"/>
              </a:ext>
            </a:extLst>
          </p:cNvPr>
          <p:cNvSpPr/>
          <p:nvPr/>
        </p:nvSpPr>
        <p:spPr>
          <a:xfrm>
            <a:off x="1630833" y="1510355"/>
            <a:ext cx="9228845" cy="4567725"/>
          </a:xfrm>
          <a:prstGeom prst="rect">
            <a:avLst/>
          </a:prstGeom>
        </p:spPr>
        <p:txBody>
          <a:bodyPr wrap="square">
            <a:spAutoFit/>
          </a:bodyPr>
          <a:lstStyle/>
          <a:p>
            <a:pPr marL="342900" lvl="0" indent="-342900" algn="just">
              <a:lnSpc>
                <a:spcPct val="115000"/>
              </a:lnSpc>
              <a:spcAft>
                <a:spcPts val="1000"/>
              </a:spcAft>
              <a:buFont typeface="Wingdings" panose="05000000000000000000" pitchFamily="2" charset="2"/>
              <a:buChar char=""/>
              <a:tabLst>
                <a:tab pos="457200" algn="l"/>
                <a:tab pos="899160" algn="l"/>
              </a:tabLst>
            </a:pPr>
            <a:r>
              <a:rPr lang="tr-TR" sz="2000" dirty="0">
                <a:solidFill>
                  <a:prstClr val="black"/>
                </a:solidFill>
                <a:latin typeface="Times New Roman" panose="02020603050405020304" pitchFamily="18" charset="0"/>
              </a:rPr>
              <a:t> </a:t>
            </a:r>
            <a:r>
              <a:rPr lang="tr-TR" sz="2000" b="0" i="0" dirty="0">
                <a:solidFill>
                  <a:srgbClr val="0A0909"/>
                </a:solidFill>
                <a:effectLst/>
                <a:latin typeface="Times New Roman" panose="02020603050405020304" pitchFamily="18" charset="0"/>
              </a:rPr>
              <a:t>Asgari ücret istisnası sosyal güvenlik destek primine tabi çalışana uygulanırken normal çalışanda olduğu gibi hesaplanacak olup işe giriş tarihine göre asgari ücretin bulunduğu gelir vergisi dilimi dikkate alınarak hesaplanacak istisna ile damga vergisi istisnası 75,96 TL olarak uygulanacaktır.</a:t>
            </a:r>
            <a:endParaRPr lang="tr-TR" sz="2000" dirty="0"/>
          </a:p>
          <a:p>
            <a:pPr marL="342900" lvl="0" indent="-342900" algn="just">
              <a:lnSpc>
                <a:spcPct val="115000"/>
              </a:lnSpc>
              <a:spcAft>
                <a:spcPts val="1000"/>
              </a:spcAft>
              <a:buFont typeface="Wingdings" panose="05000000000000000000" pitchFamily="2" charset="2"/>
              <a:buChar char=""/>
              <a:tabLst>
                <a:tab pos="457200" algn="l"/>
                <a:tab pos="899160" algn="l"/>
              </a:tabLst>
            </a:pPr>
            <a:r>
              <a:rPr lang="tr-TR" sz="2000" b="0" i="0" dirty="0">
                <a:solidFill>
                  <a:srgbClr val="0A0909"/>
                </a:solidFill>
                <a:effectLst/>
                <a:latin typeface="Times New Roman" panose="02020603050405020304" pitchFamily="18" charset="0"/>
              </a:rPr>
              <a:t>Burada dikkat edilmesi gereken husus, aynı ay içerisinde çıkışı ve girişi yapılan çalışanların bordrolarında </a:t>
            </a:r>
            <a:r>
              <a:rPr lang="tr-TR" sz="2000" b="0" i="0" dirty="0">
                <a:solidFill>
                  <a:srgbClr val="0A0909"/>
                </a:solidFill>
                <a:effectLst/>
                <a:highlight>
                  <a:srgbClr val="FFFF00"/>
                </a:highlight>
                <a:latin typeface="Times New Roman" panose="02020603050405020304" pitchFamily="18" charset="0"/>
              </a:rPr>
              <a:t>asgari ücret istisnasını uygularken mükerrer uygulama yapılmaması</a:t>
            </a:r>
            <a:r>
              <a:rPr lang="tr-TR" sz="2000" b="0" i="0" dirty="0">
                <a:solidFill>
                  <a:srgbClr val="0A0909"/>
                </a:solidFill>
                <a:effectLst/>
                <a:latin typeface="Times New Roman" panose="02020603050405020304" pitchFamily="18" charset="0"/>
              </a:rPr>
              <a:t> hususudur. </a:t>
            </a:r>
          </a:p>
          <a:p>
            <a:pPr marL="342900" lvl="0" indent="-342900" algn="just">
              <a:lnSpc>
                <a:spcPct val="115000"/>
              </a:lnSpc>
              <a:spcAft>
                <a:spcPts val="1000"/>
              </a:spcAft>
              <a:buFont typeface="Wingdings" panose="05000000000000000000" pitchFamily="2" charset="2"/>
              <a:buChar char=""/>
              <a:tabLst>
                <a:tab pos="457200" algn="l"/>
                <a:tab pos="899160" algn="l"/>
              </a:tabLst>
            </a:pPr>
            <a:r>
              <a:rPr lang="tr-TR" sz="2000" b="0" i="0" dirty="0">
                <a:solidFill>
                  <a:srgbClr val="0A0909"/>
                </a:solidFill>
                <a:effectLst/>
                <a:latin typeface="Times New Roman" panose="02020603050405020304" pitchFamily="18" charset="0"/>
              </a:rPr>
              <a:t>Bu bağlamda, örnek olarak Mart ayında çıkış bordrosunda 1000 TL istisna uygulanan normal çalışan kişinin giriş bordrosunda 276,02 TL istisna hakkı olduğu aynı durumun damga vergisi içinde geçerli olduğu değerlendirilmektedir. Çıkış bordrosunda 1276,02 TL istisna kullanan çalışan giriş bordrosunda istisnaya tabi olmayacaktır, damga vergisi istisnası içinde aynı husus geçerlidir.</a:t>
            </a:r>
            <a:endParaRPr lang="tr-TR" sz="2000" dirty="0">
              <a:solidFill>
                <a:prstClr val="black"/>
              </a:solidFill>
              <a:latin typeface="Times New Roman" panose="02020603050405020304" pitchFamily="18" charset="0"/>
            </a:endParaRPr>
          </a:p>
        </p:txBody>
      </p:sp>
      <p:pic>
        <p:nvPicPr>
          <p:cNvPr id="2" name="Resim 1" descr="metin içeren bir resim&#10;&#10;Açıklama otomatik olarak oluşturuldu">
            <a:extLst>
              <a:ext uri="{FF2B5EF4-FFF2-40B4-BE49-F238E27FC236}">
                <a16:creationId xmlns:a16="http://schemas.microsoft.com/office/drawing/2014/main" id="{122CEB47-7870-FFB8-D1D8-CBCED719CAAB}"/>
              </a:ext>
            </a:extLst>
          </p:cNvPr>
          <p:cNvPicPr>
            <a:picLocks noChangeAspect="1"/>
          </p:cNvPicPr>
          <p:nvPr/>
        </p:nvPicPr>
        <p:blipFill>
          <a:blip r:embed="rId3"/>
          <a:stretch>
            <a:fillRect/>
          </a:stretch>
        </p:blipFill>
        <p:spPr>
          <a:xfrm>
            <a:off x="1630833" y="418914"/>
            <a:ext cx="1526492" cy="858652"/>
          </a:xfrm>
          <a:prstGeom prst="rect">
            <a:avLst/>
          </a:prstGeom>
          <a:noFill/>
          <a:effectLst>
            <a:glow>
              <a:schemeClr val="bg1">
                <a:lumMod val="65000"/>
                <a:lumOff val="35000"/>
              </a:schemeClr>
            </a:glow>
          </a:effectLst>
        </p:spPr>
      </p:pic>
    </p:spTree>
    <p:extLst>
      <p:ext uri="{BB962C8B-B14F-4D97-AF65-F5344CB8AC3E}">
        <p14:creationId xmlns:p14="http://schemas.microsoft.com/office/powerpoint/2010/main" val="262732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4015235" y="573459"/>
            <a:ext cx="5738886" cy="906887"/>
            <a:chOff x="416739" y="144732"/>
            <a:chExt cx="5946662" cy="690452"/>
          </a:xfrm>
        </p:grpSpPr>
        <p:sp>
          <p:nvSpPr>
            <p:cNvPr id="179" name="Google Shape;179;p26"/>
            <p:cNvSpPr/>
            <p:nvPr/>
          </p:nvSpPr>
          <p:spPr>
            <a:xfrm>
              <a:off x="416739" y="144732"/>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ea typeface="Times New Roman"/>
                  <a:cs typeface="Times New Roman"/>
                  <a:sym typeface="Times New Roman"/>
                </a:rPr>
                <a:t>DİĞER USUL VE ESASLAR</a:t>
              </a: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sp>
        <p:nvSpPr>
          <p:cNvPr id="2" name="Dikdörtgen 1">
            <a:extLst>
              <a:ext uri="{FF2B5EF4-FFF2-40B4-BE49-F238E27FC236}">
                <a16:creationId xmlns:a16="http://schemas.microsoft.com/office/drawing/2014/main" id="{FEB46CDF-0E73-4335-8DD6-04369BE7E1AA}"/>
              </a:ext>
            </a:extLst>
          </p:cNvPr>
          <p:cNvSpPr/>
          <p:nvPr/>
        </p:nvSpPr>
        <p:spPr>
          <a:xfrm>
            <a:off x="1543236" y="1470741"/>
            <a:ext cx="9105529" cy="2161361"/>
          </a:xfrm>
          <a:prstGeom prst="rect">
            <a:avLst/>
          </a:prstGeom>
        </p:spPr>
        <p:txBody>
          <a:bodyPr wrap="square">
            <a:spAutoFit/>
          </a:bodyPr>
          <a:lstStyle/>
          <a:p>
            <a:pPr algn="ctr" defTabSz="1201064"/>
            <a:r>
              <a:rPr lang="tr-TR" sz="1445" b="1" dirty="0">
                <a:solidFill>
                  <a:prstClr val="black"/>
                </a:solidFill>
                <a:latin typeface="Times New Roman" panose="02020603050405020304" pitchFamily="18" charset="0"/>
                <a:cs typeface="Times New Roman" panose="02020603050405020304" pitchFamily="18" charset="0"/>
              </a:rPr>
              <a:t>          </a:t>
            </a:r>
          </a:p>
          <a:p>
            <a:pPr algn="just" defTabSz="1201064"/>
            <a:r>
              <a:rPr lang="tr-TR" sz="2000" b="1" dirty="0"/>
              <a:t>Hacze konu malların borçlu tarafından satışının talep edilmesi </a:t>
            </a:r>
          </a:p>
          <a:p>
            <a:pPr algn="just" defTabSz="1201064"/>
            <a:r>
              <a:rPr lang="tr-TR" sz="2000" dirty="0"/>
              <a:t>7440 sayılı Kanunun 9 uncu maddesinin on ikinci fıkrası uyarınca yapılandırma başvurusunda bulunan borçlunun talebi halinde kapsama giren alacaklarla ilgili tatbik edilen hacizlere konu malların cebri satışına yönelik  Ek-5 muvafakatname alınarak 6183 sayılı Kanun hükümlerine göre satılabilecektir. Bu talep Kanun kapsamında ödenmesi gereken taksit tutarlarının ödenmesine engel teşkil etmeyecektir.</a:t>
            </a:r>
            <a:endParaRPr lang="tr-TR" sz="2000" dirty="0">
              <a:solidFill>
                <a:prstClr val="black"/>
              </a:solidFill>
              <a:latin typeface="Times New Roman" panose="02020603050405020304" pitchFamily="18" charset="0"/>
              <a:cs typeface="Times New Roman" panose="02020603050405020304" pitchFamily="18" charset="0"/>
            </a:endParaRPr>
          </a:p>
        </p:txBody>
      </p:sp>
      <p:pic>
        <p:nvPicPr>
          <p:cNvPr id="4" name="Resim 3" descr="metin içeren bir resim&#10;&#10;Açıklama otomatik olarak oluşturuldu">
            <a:extLst>
              <a:ext uri="{FF2B5EF4-FFF2-40B4-BE49-F238E27FC236}">
                <a16:creationId xmlns:a16="http://schemas.microsoft.com/office/drawing/2014/main" id="{E2C456C2-EA73-C734-FB8E-B6506E4A6386}"/>
              </a:ext>
            </a:extLst>
          </p:cNvPr>
          <p:cNvPicPr>
            <a:picLocks noChangeAspect="1"/>
          </p:cNvPicPr>
          <p:nvPr/>
        </p:nvPicPr>
        <p:blipFill>
          <a:blip r:embed="rId3"/>
          <a:stretch>
            <a:fillRect/>
          </a:stretch>
        </p:blipFill>
        <p:spPr>
          <a:xfrm>
            <a:off x="1594099" y="573459"/>
            <a:ext cx="1526492" cy="858652"/>
          </a:xfrm>
          <a:prstGeom prst="rect">
            <a:avLst/>
          </a:prstGeom>
          <a:noFill/>
          <a:effectLst>
            <a:glow>
              <a:schemeClr val="bg1">
                <a:lumMod val="65000"/>
                <a:lumOff val="35000"/>
              </a:schemeClr>
            </a:glow>
          </a:effectLst>
        </p:spPr>
      </p:pic>
    </p:spTree>
    <p:extLst>
      <p:ext uri="{BB962C8B-B14F-4D97-AF65-F5344CB8AC3E}">
        <p14:creationId xmlns:p14="http://schemas.microsoft.com/office/powerpoint/2010/main" val="2939163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ayt Numarası Yer Tutucusu 14">
            <a:extLst>
              <a:ext uri="{FF2B5EF4-FFF2-40B4-BE49-F238E27FC236}">
                <a16:creationId xmlns:a16="http://schemas.microsoft.com/office/drawing/2014/main" id="{3B199C97-F175-437D-8311-DB662925C063}"/>
              </a:ext>
            </a:extLst>
          </p:cNvPr>
          <p:cNvSpPr>
            <a:spLocks noGrp="1"/>
          </p:cNvSpPr>
          <p:nvPr>
            <p:ph type="sldNum" sz="quarter" idx="12"/>
          </p:nvPr>
        </p:nvSpPr>
        <p:spPr/>
        <p:txBody>
          <a:bodyPr rtlCol="0"/>
          <a:lstStyle/>
          <a:p>
            <a:pPr rtl="0"/>
            <a:fld id="{DBA1B0FB-D917-4C8C-928F-313BD683BF39}" type="slidenum">
              <a:rPr lang="tr-TR" smtClean="0"/>
              <a:pPr rtl="0"/>
              <a:t>31</a:t>
            </a:fld>
            <a:endParaRPr lang="tr-TR"/>
          </a:p>
        </p:txBody>
      </p:sp>
      <p:pic>
        <p:nvPicPr>
          <p:cNvPr id="11" name="Resim 10" descr="metin içeren bir resim&#10;&#10;Açıklama otomatik olarak oluşturuldu">
            <a:extLst>
              <a:ext uri="{FF2B5EF4-FFF2-40B4-BE49-F238E27FC236}">
                <a16:creationId xmlns:a16="http://schemas.microsoft.com/office/drawing/2014/main" id="{DC7044FB-5413-5D99-8924-92022BDFBEAD}"/>
              </a:ext>
            </a:extLst>
          </p:cNvPr>
          <p:cNvPicPr>
            <a:picLocks noChangeAspect="1"/>
          </p:cNvPicPr>
          <p:nvPr/>
        </p:nvPicPr>
        <p:blipFill>
          <a:blip r:embed="rId2"/>
          <a:stretch>
            <a:fillRect/>
          </a:stretch>
        </p:blipFill>
        <p:spPr>
          <a:xfrm>
            <a:off x="9039561" y="1828562"/>
            <a:ext cx="2845220" cy="1600438"/>
          </a:xfrm>
          <a:prstGeom prst="rect">
            <a:avLst/>
          </a:prstGeom>
          <a:noFill/>
          <a:effectLst>
            <a:glow>
              <a:schemeClr val="bg1">
                <a:lumMod val="65000"/>
                <a:lumOff val="35000"/>
              </a:schemeClr>
            </a:glow>
            <a:softEdge rad="228600"/>
          </a:effectLst>
        </p:spPr>
      </p:pic>
      <p:sp>
        <p:nvSpPr>
          <p:cNvPr id="13" name="Dikdörtgen 12">
            <a:extLst>
              <a:ext uri="{FF2B5EF4-FFF2-40B4-BE49-F238E27FC236}">
                <a16:creationId xmlns:a16="http://schemas.microsoft.com/office/drawing/2014/main" id="{79DCB5B4-A11F-AC1E-0C39-9305A5985F9F}"/>
              </a:ext>
            </a:extLst>
          </p:cNvPr>
          <p:cNvSpPr/>
          <p:nvPr/>
        </p:nvSpPr>
        <p:spPr>
          <a:xfrm>
            <a:off x="-377073" y="3736533"/>
            <a:ext cx="7590990" cy="1569660"/>
          </a:xfrm>
          <a:prstGeom prst="rect">
            <a:avLst/>
          </a:prstGeom>
          <a:noFill/>
        </p:spPr>
        <p:txBody>
          <a:bodyPr wrap="square" lIns="91440" tIns="45720" rIns="91440" bIns="45720">
            <a:spAutoFit/>
          </a:bodyPr>
          <a:lstStyle/>
          <a:p>
            <a:pPr algn="ctr"/>
            <a:r>
              <a:rPr lang="tr-TR"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GENEL SAĞLIK SİGORTASI</a:t>
            </a:r>
            <a:endParaRPr lang="tr-TR"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891728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4015235" y="573459"/>
            <a:ext cx="5738886" cy="906887"/>
            <a:chOff x="416739" y="144732"/>
            <a:chExt cx="5946662" cy="690452"/>
          </a:xfrm>
        </p:grpSpPr>
        <p:sp>
          <p:nvSpPr>
            <p:cNvPr id="179" name="Google Shape;179;p26"/>
            <p:cNvSpPr/>
            <p:nvPr/>
          </p:nvSpPr>
          <p:spPr>
            <a:xfrm>
              <a:off x="416739" y="144732"/>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ea typeface="Times New Roman"/>
                  <a:cs typeface="Times New Roman"/>
                  <a:sym typeface="Times New Roman"/>
                </a:rPr>
                <a:t>GENEL SAĞLIK SİGORTASI PRİM BORÇLARININ YAPILANDIRILMASI</a:t>
              </a: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sp>
        <p:nvSpPr>
          <p:cNvPr id="2" name="Dikdörtgen 1">
            <a:extLst>
              <a:ext uri="{FF2B5EF4-FFF2-40B4-BE49-F238E27FC236}">
                <a16:creationId xmlns:a16="http://schemas.microsoft.com/office/drawing/2014/main" id="{FEB46CDF-0E73-4335-8DD6-04369BE7E1AA}"/>
              </a:ext>
            </a:extLst>
          </p:cNvPr>
          <p:cNvSpPr/>
          <p:nvPr/>
        </p:nvSpPr>
        <p:spPr>
          <a:xfrm>
            <a:off x="1543236" y="1470741"/>
            <a:ext cx="9105529" cy="4524315"/>
          </a:xfrm>
          <a:prstGeom prst="rect">
            <a:avLst/>
          </a:prstGeom>
        </p:spPr>
        <p:txBody>
          <a:bodyPr wrap="square">
            <a:spAutoFit/>
          </a:bodyPr>
          <a:lstStyle/>
          <a:p>
            <a:pPr algn="ctr" defTabSz="1201064"/>
            <a:r>
              <a:rPr lang="tr-TR" dirty="0">
                <a:solidFill>
                  <a:prstClr val="black"/>
                </a:solidFill>
                <a:latin typeface="Times New Roman" panose="02020603050405020304" pitchFamily="18" charset="0"/>
                <a:cs typeface="Times New Roman" panose="02020603050405020304" pitchFamily="18" charset="0"/>
              </a:rPr>
              <a:t>          </a:t>
            </a:r>
            <a:endParaRPr lang="tr-TR" b="1" dirty="0">
              <a:solidFill>
                <a:prstClr val="black"/>
              </a:solidFill>
              <a:latin typeface="Times New Roman" panose="02020603050405020304" pitchFamily="18" charset="0"/>
              <a:cs typeface="Times New Roman" panose="02020603050405020304" pitchFamily="18" charset="0"/>
            </a:endParaRPr>
          </a:p>
          <a:p>
            <a:pPr algn="just" defTabSz="1201064"/>
            <a:r>
              <a:rPr lang="tr-TR" b="1" dirty="0">
                <a:solidFill>
                  <a:prstClr val="black"/>
                </a:solidFill>
                <a:highlight>
                  <a:srgbClr val="FFFF00"/>
                </a:highlight>
                <a:latin typeface="Times New Roman" panose="02020603050405020304" pitchFamily="18" charset="0"/>
                <a:cs typeface="Times New Roman" panose="02020603050405020304" pitchFamily="18" charset="0"/>
              </a:rPr>
              <a:t>            </a:t>
            </a:r>
            <a:r>
              <a:rPr lang="tr-TR" dirty="0">
                <a:solidFill>
                  <a:prstClr val="black"/>
                </a:solidFill>
                <a:highlight>
                  <a:srgbClr val="FFFF00"/>
                </a:highlight>
                <a:latin typeface="Times New Roman" panose="02020603050405020304" pitchFamily="18" charset="0"/>
                <a:cs typeface="Times New Roman" panose="02020603050405020304" pitchFamily="18" charset="0"/>
              </a:rPr>
              <a:t>2022 yılı Aralık  ayı ve önceki </a:t>
            </a:r>
            <a:r>
              <a:rPr lang="tr-TR" dirty="0">
                <a:solidFill>
                  <a:prstClr val="black"/>
                </a:solidFill>
                <a:latin typeface="Times New Roman" panose="02020603050405020304" pitchFamily="18" charset="0"/>
                <a:cs typeface="Times New Roman" panose="02020603050405020304" pitchFamily="18" charset="0"/>
              </a:rPr>
              <a:t>aylara ilişkin 5510 sayılı Kanun’un 60/1/g bendi kapsamındaki genel sağlık sigortası prim borçlarının </a:t>
            </a:r>
            <a:r>
              <a:rPr lang="tr-TR" dirty="0">
                <a:solidFill>
                  <a:prstClr val="black"/>
                </a:solidFill>
                <a:highlight>
                  <a:srgbClr val="FFFF00"/>
                </a:highlight>
                <a:latin typeface="Times New Roman" panose="02020603050405020304" pitchFamily="18" charset="0"/>
                <a:cs typeface="Times New Roman" panose="02020603050405020304" pitchFamily="18" charset="0"/>
              </a:rPr>
              <a:t>31/08/2023 (bu tarih dahil) tarihine kadar ödenmesi halinde </a:t>
            </a:r>
            <a:r>
              <a:rPr lang="tr-TR" dirty="0">
                <a:solidFill>
                  <a:prstClr val="black"/>
                </a:solidFill>
                <a:latin typeface="Times New Roman" panose="02020603050405020304" pitchFamily="18" charset="0"/>
                <a:cs typeface="Times New Roman" panose="02020603050405020304" pitchFamily="18" charset="0"/>
              </a:rPr>
              <a:t>bu borçlara ilişkin </a:t>
            </a:r>
            <a:r>
              <a:rPr lang="tr-TR"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gecikme cezası ve gecikme zammı gibi </a:t>
            </a:r>
            <a:r>
              <a:rPr lang="tr-TR" b="1" dirty="0" err="1">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fer’i</a:t>
            </a:r>
            <a:r>
              <a:rPr lang="tr-TR"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alacakların tahsilinden vazgeçilmektedir.</a:t>
            </a:r>
          </a:p>
          <a:p>
            <a:pPr algn="just" defTabSz="1201064"/>
            <a:endParaRPr lang="tr-TR"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defTabSz="1201064"/>
            <a:r>
              <a:rPr lang="tr-TR" dirty="0">
                <a:solidFill>
                  <a:prstClr val="black"/>
                </a:solidFill>
                <a:latin typeface="Times New Roman" panose="02020603050405020304" pitchFamily="18" charset="0"/>
                <a:cs typeface="Times New Roman" panose="02020603050405020304" pitchFamily="18" charset="0"/>
              </a:rPr>
              <a:t>           5510 sayılı Kanun’un 60/1/g bendi kapsamındaki genel sağlık sigortalıları; gecikme cezası ve gecikme zammı gibi </a:t>
            </a:r>
            <a:r>
              <a:rPr lang="tr-TR" dirty="0" err="1">
                <a:solidFill>
                  <a:prstClr val="black"/>
                </a:solidFill>
                <a:latin typeface="Times New Roman" panose="02020603050405020304" pitchFamily="18" charset="0"/>
                <a:cs typeface="Times New Roman" panose="02020603050405020304" pitchFamily="18" charset="0"/>
              </a:rPr>
              <a:t>fer’i</a:t>
            </a:r>
            <a:r>
              <a:rPr lang="tr-TR" dirty="0">
                <a:solidFill>
                  <a:prstClr val="black"/>
                </a:solidFill>
                <a:latin typeface="Times New Roman" panose="02020603050405020304" pitchFamily="18" charset="0"/>
                <a:cs typeface="Times New Roman" panose="02020603050405020304" pitchFamily="18" charset="0"/>
              </a:rPr>
              <a:t> alacakların tahsilinden vazgeçilen 2022 yılı Aralık  ayı ve önceki aylara ilişkin olan genel sağlık sigortası  prim borç asıllarını, </a:t>
            </a:r>
            <a:r>
              <a:rPr lang="tr-TR" dirty="0">
                <a:solidFill>
                  <a:prstClr val="black"/>
                </a:solidFill>
                <a:highlight>
                  <a:srgbClr val="FFFF00"/>
                </a:highlight>
                <a:latin typeface="Times New Roman" panose="02020603050405020304" pitchFamily="18" charset="0"/>
                <a:cs typeface="Times New Roman" panose="02020603050405020304" pitchFamily="18" charset="0"/>
              </a:rPr>
              <a:t>başvuru şartı aranmaksızın 31/08/2023 </a:t>
            </a:r>
            <a:r>
              <a:rPr lang="tr-TR" dirty="0">
                <a:solidFill>
                  <a:prstClr val="black"/>
                </a:solidFill>
                <a:latin typeface="Times New Roman" panose="02020603050405020304" pitchFamily="18" charset="0"/>
                <a:cs typeface="Times New Roman" panose="02020603050405020304" pitchFamily="18" charset="0"/>
              </a:rPr>
              <a:t>(bu tarih dahil) tarihine kadar, Kurumumuzla anlaşmalı bankalar aracılığıyla peşin veya taksitler halinde ödeyebileceklerdir. 5510 sayılı Kanun’un 60/1/g bendi kapsamındaki 2022 yılı Aralık   ayı ve öncesi borçların 31/08/2023 (bu tarih dahil) tarihine kadar kısmen veya tamamen ödenmemesi halinde, 2017 yılı Şubat ayı ve önceki aylara ilişkin kalan prim borçlarına 01/04/2017 tarihinden tahsil edildiği tarihe kadar, 2017 yılı Mart ayı ve sonrasına ilişkin kalan prim borçlarına ise son ödeme tarihinden tahsil edildiği tarihe kadar geçen süre için gecikme cezası ve gecikme zammı uygulanacaktır. </a:t>
            </a:r>
          </a:p>
        </p:txBody>
      </p:sp>
      <p:pic>
        <p:nvPicPr>
          <p:cNvPr id="3" name="Resim 2" descr="metin içeren bir resim&#10;&#10;Açıklama otomatik olarak oluşturuldu">
            <a:extLst>
              <a:ext uri="{FF2B5EF4-FFF2-40B4-BE49-F238E27FC236}">
                <a16:creationId xmlns:a16="http://schemas.microsoft.com/office/drawing/2014/main" id="{B2CEB481-534B-C64D-B9D5-2B3DD549C239}"/>
              </a:ext>
            </a:extLst>
          </p:cNvPr>
          <p:cNvPicPr>
            <a:picLocks noChangeAspect="1"/>
          </p:cNvPicPr>
          <p:nvPr/>
        </p:nvPicPr>
        <p:blipFill>
          <a:blip r:embed="rId3"/>
          <a:stretch>
            <a:fillRect/>
          </a:stretch>
        </p:blipFill>
        <p:spPr>
          <a:xfrm>
            <a:off x="1543236" y="457013"/>
            <a:ext cx="1526492" cy="858652"/>
          </a:xfrm>
          <a:prstGeom prst="rect">
            <a:avLst/>
          </a:prstGeom>
          <a:noFill/>
          <a:effectLst>
            <a:glow>
              <a:schemeClr val="bg1">
                <a:lumMod val="65000"/>
                <a:lumOff val="35000"/>
              </a:schemeClr>
            </a:glow>
          </a:effectLst>
        </p:spPr>
      </p:pic>
    </p:spTree>
    <p:extLst>
      <p:ext uri="{BB962C8B-B14F-4D97-AF65-F5344CB8AC3E}">
        <p14:creationId xmlns:p14="http://schemas.microsoft.com/office/powerpoint/2010/main" val="3936155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4015235" y="573459"/>
            <a:ext cx="5738886" cy="906887"/>
            <a:chOff x="416739" y="144732"/>
            <a:chExt cx="5946662" cy="690452"/>
          </a:xfrm>
        </p:grpSpPr>
        <p:sp>
          <p:nvSpPr>
            <p:cNvPr id="179" name="Google Shape;179;p26"/>
            <p:cNvSpPr/>
            <p:nvPr/>
          </p:nvSpPr>
          <p:spPr>
            <a:xfrm>
              <a:off x="416739" y="144732"/>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ea typeface="Times New Roman"/>
                  <a:cs typeface="Times New Roman"/>
                  <a:sym typeface="Times New Roman"/>
                </a:rPr>
                <a:t>GENEL SAĞLIK SİGORTALILARININ GELİR TESTİ VE TESCİL İŞLEMLERİ </a:t>
              </a: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sp>
        <p:nvSpPr>
          <p:cNvPr id="2" name="Dikdörtgen 1">
            <a:extLst>
              <a:ext uri="{FF2B5EF4-FFF2-40B4-BE49-F238E27FC236}">
                <a16:creationId xmlns:a16="http://schemas.microsoft.com/office/drawing/2014/main" id="{FEB46CDF-0E73-4335-8DD6-04369BE7E1AA}"/>
              </a:ext>
            </a:extLst>
          </p:cNvPr>
          <p:cNvSpPr/>
          <p:nvPr/>
        </p:nvSpPr>
        <p:spPr>
          <a:xfrm>
            <a:off x="1543236" y="1470741"/>
            <a:ext cx="9105529" cy="5153719"/>
          </a:xfrm>
          <a:prstGeom prst="rect">
            <a:avLst/>
          </a:prstGeom>
        </p:spPr>
        <p:txBody>
          <a:bodyPr wrap="square">
            <a:spAutoFit/>
          </a:bodyPr>
          <a:lstStyle/>
          <a:p>
            <a:pPr algn="ctr" defTabSz="1201064"/>
            <a:r>
              <a:rPr lang="tr-TR" sz="1445" dirty="0">
                <a:solidFill>
                  <a:prstClr val="black"/>
                </a:solidFill>
                <a:latin typeface="Times New Roman" panose="02020603050405020304" pitchFamily="18" charset="0"/>
                <a:cs typeface="Times New Roman" panose="02020603050405020304" pitchFamily="18" charset="0"/>
              </a:rPr>
              <a:t>          </a:t>
            </a:r>
            <a:endParaRPr lang="tr-TR" sz="1445" b="1" dirty="0">
              <a:solidFill>
                <a:prstClr val="black"/>
              </a:solidFill>
              <a:latin typeface="Times New Roman" panose="02020603050405020304" pitchFamily="18" charset="0"/>
              <a:cs typeface="Times New Roman" panose="02020603050405020304" pitchFamily="18" charset="0"/>
            </a:endParaRPr>
          </a:p>
          <a:p>
            <a:pPr algn="just" defTabSz="1201064"/>
            <a:r>
              <a:rPr lang="tr-TR" sz="2000" b="1" dirty="0">
                <a:solidFill>
                  <a:prstClr val="black"/>
                </a:solidFill>
                <a:latin typeface="Times New Roman" panose="02020603050405020304" pitchFamily="18" charset="0"/>
                <a:cs typeface="Times New Roman" panose="02020603050405020304" pitchFamily="18" charset="0"/>
              </a:rPr>
              <a:t>            </a:t>
            </a:r>
            <a:r>
              <a:rPr lang="tr-TR" sz="2000" dirty="0">
                <a:solidFill>
                  <a:prstClr val="black"/>
                </a:solidFill>
                <a:latin typeface="Times New Roman" panose="02020603050405020304" pitchFamily="18" charset="0"/>
                <a:cs typeface="Times New Roman" panose="02020603050405020304" pitchFamily="18" charset="0"/>
              </a:rPr>
              <a:t>İlk kez Kanun’un yayım tarihi olan 12/03/2023 tarihinden önce 5510 sayılı Kanun’un 60 </a:t>
            </a:r>
            <a:r>
              <a:rPr lang="tr-TR" sz="2000" dirty="0" err="1">
                <a:solidFill>
                  <a:prstClr val="black"/>
                </a:solidFill>
                <a:latin typeface="Times New Roman" panose="02020603050405020304" pitchFamily="18" charset="0"/>
                <a:cs typeface="Times New Roman" panose="02020603050405020304" pitchFamily="18" charset="0"/>
              </a:rPr>
              <a:t>ıncı</a:t>
            </a:r>
            <a:r>
              <a:rPr lang="tr-TR" sz="2000" dirty="0">
                <a:solidFill>
                  <a:prstClr val="black"/>
                </a:solidFill>
                <a:latin typeface="Times New Roman" panose="02020603050405020304" pitchFamily="18" charset="0"/>
                <a:cs typeface="Times New Roman" panose="02020603050405020304" pitchFamily="18" charset="0"/>
              </a:rPr>
              <a:t> maddesinin birinci fıkrasının (g) bendi kapsamında (60/1/g) genel sağlık sigortası tescili yapılmış olan kişilerin, kendilerine 2019/17 sayılı Genelge eki genel sağlık sigortası tescil bildirimi ve gelir testine müracaat tebligatının  (Ek-1)  tebliğ edilip edilmediğine bakılmaksızın, </a:t>
            </a:r>
            <a:r>
              <a:rPr lang="tr-TR" sz="2000" dirty="0">
                <a:solidFill>
                  <a:prstClr val="black"/>
                </a:solidFill>
                <a:highlight>
                  <a:srgbClr val="FFFF00"/>
                </a:highlight>
                <a:latin typeface="Times New Roman" panose="02020603050405020304" pitchFamily="18" charset="0"/>
                <a:cs typeface="Times New Roman" panose="02020603050405020304" pitchFamily="18" charset="0"/>
              </a:rPr>
              <a:t>ilk defa 31/07/2023 (bu tarih dahil)  tarihine kadar gelir testine müracaat etmeleri durumunda gelir testi sonuçları ilk tescil tarihinden itibaren uygulanacaktır. </a:t>
            </a:r>
          </a:p>
          <a:p>
            <a:pPr algn="just" defTabSz="1201064"/>
            <a:r>
              <a:rPr lang="tr-TR" sz="2000" dirty="0">
                <a:solidFill>
                  <a:prstClr val="black"/>
                </a:solidFill>
                <a:latin typeface="Times New Roman" panose="02020603050405020304" pitchFamily="18" charset="0"/>
                <a:cs typeface="Times New Roman" panose="02020603050405020304" pitchFamily="18" charset="0"/>
              </a:rPr>
              <a:t>            Buna göre, 12/03/2023 tarihinden önce ilk defa 5510 sayılı Kanun’un 60/1/g bendi kapsamında genel sağlık sigortalısı olan kişilerin 12/03/2023 (bu tarih dahil) - 31/07/2023 (bu tarih dahil) tarihleri arasında, ikametlerinin bulunduğu yerdeki Sosyal Yardımlaşma ve Dayanışma Vakıflarına (SYDV) müracaat etmeleri ve gelirlerinin, aynı hanede yaşayan aile içindeki kişi başına düşen aylık tutarın brüt asgari ücretin üçte birinin altında olması halinde, 5510 sayılı Kanun’un 60/1/g bendi kapsamındaki tescili, ilk tescil tarihinden itibaren 5510 sayılı Kanun’un 60 </a:t>
            </a:r>
            <a:r>
              <a:rPr lang="tr-TR" sz="2000" dirty="0" err="1">
                <a:solidFill>
                  <a:prstClr val="black"/>
                </a:solidFill>
                <a:latin typeface="Times New Roman" panose="02020603050405020304" pitchFamily="18" charset="0"/>
                <a:cs typeface="Times New Roman" panose="02020603050405020304" pitchFamily="18" charset="0"/>
              </a:rPr>
              <a:t>ıncı</a:t>
            </a:r>
            <a:r>
              <a:rPr lang="tr-TR" sz="2000" dirty="0">
                <a:solidFill>
                  <a:prstClr val="black"/>
                </a:solidFill>
                <a:latin typeface="Times New Roman" panose="02020603050405020304" pitchFamily="18" charset="0"/>
                <a:cs typeface="Times New Roman" panose="02020603050405020304" pitchFamily="18" charset="0"/>
              </a:rPr>
              <a:t> maddenin birinci fıkrasının (c) bendinin (1) numaralı alt bendi (60/1/c-1) kapsamında güncellenecektir.</a:t>
            </a:r>
          </a:p>
          <a:p>
            <a:pPr algn="just" defTabSz="1201064"/>
            <a:endParaRPr lang="tr-TR" sz="1445" dirty="0">
              <a:solidFill>
                <a:prstClr val="black"/>
              </a:solidFill>
              <a:latin typeface="Times New Roman" panose="02020603050405020304" pitchFamily="18" charset="0"/>
              <a:cs typeface="Times New Roman" panose="02020603050405020304" pitchFamily="18" charset="0"/>
            </a:endParaRPr>
          </a:p>
        </p:txBody>
      </p:sp>
      <p:pic>
        <p:nvPicPr>
          <p:cNvPr id="3" name="Resim 2" descr="metin içeren bir resim&#10;&#10;Açıklama otomatik olarak oluşturuldu">
            <a:extLst>
              <a:ext uri="{FF2B5EF4-FFF2-40B4-BE49-F238E27FC236}">
                <a16:creationId xmlns:a16="http://schemas.microsoft.com/office/drawing/2014/main" id="{8143A698-552E-0262-6C70-7B55CA5937D7}"/>
              </a:ext>
            </a:extLst>
          </p:cNvPr>
          <p:cNvPicPr>
            <a:picLocks noChangeAspect="1"/>
          </p:cNvPicPr>
          <p:nvPr/>
        </p:nvPicPr>
        <p:blipFill>
          <a:blip r:embed="rId3"/>
          <a:stretch>
            <a:fillRect/>
          </a:stretch>
        </p:blipFill>
        <p:spPr>
          <a:xfrm>
            <a:off x="1594099" y="620435"/>
            <a:ext cx="1526492" cy="858652"/>
          </a:xfrm>
          <a:prstGeom prst="rect">
            <a:avLst/>
          </a:prstGeom>
          <a:noFill/>
          <a:effectLst>
            <a:glow>
              <a:schemeClr val="bg1">
                <a:lumMod val="65000"/>
                <a:lumOff val="35000"/>
              </a:schemeClr>
            </a:glow>
          </a:effectLst>
        </p:spPr>
      </p:pic>
    </p:spTree>
    <p:extLst>
      <p:ext uri="{BB962C8B-B14F-4D97-AF65-F5344CB8AC3E}">
        <p14:creationId xmlns:p14="http://schemas.microsoft.com/office/powerpoint/2010/main" val="3752611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ayt Numarası Yer Tutucusu 14">
            <a:extLst>
              <a:ext uri="{FF2B5EF4-FFF2-40B4-BE49-F238E27FC236}">
                <a16:creationId xmlns:a16="http://schemas.microsoft.com/office/drawing/2014/main" id="{3B199C97-F175-437D-8311-DB662925C063}"/>
              </a:ext>
            </a:extLst>
          </p:cNvPr>
          <p:cNvSpPr>
            <a:spLocks noGrp="1"/>
          </p:cNvSpPr>
          <p:nvPr>
            <p:ph type="sldNum" sz="quarter" idx="12"/>
          </p:nvPr>
        </p:nvSpPr>
        <p:spPr/>
        <p:txBody>
          <a:bodyPr rtlCol="0"/>
          <a:lstStyle/>
          <a:p>
            <a:pPr rtl="0"/>
            <a:fld id="{DBA1B0FB-D917-4C8C-928F-313BD683BF39}" type="slidenum">
              <a:rPr lang="tr-TR" smtClean="0"/>
              <a:pPr rtl="0"/>
              <a:t>34</a:t>
            </a:fld>
            <a:endParaRPr lang="tr-TR"/>
          </a:p>
        </p:txBody>
      </p:sp>
      <p:pic>
        <p:nvPicPr>
          <p:cNvPr id="11" name="Resim 10" descr="metin içeren bir resim&#10;&#10;Açıklama otomatik olarak oluşturuldu">
            <a:extLst>
              <a:ext uri="{FF2B5EF4-FFF2-40B4-BE49-F238E27FC236}">
                <a16:creationId xmlns:a16="http://schemas.microsoft.com/office/drawing/2014/main" id="{DC7044FB-5413-5D99-8924-92022BDFBEAD}"/>
              </a:ext>
            </a:extLst>
          </p:cNvPr>
          <p:cNvPicPr>
            <a:picLocks noChangeAspect="1"/>
          </p:cNvPicPr>
          <p:nvPr/>
        </p:nvPicPr>
        <p:blipFill>
          <a:blip r:embed="rId2"/>
          <a:stretch>
            <a:fillRect/>
          </a:stretch>
        </p:blipFill>
        <p:spPr>
          <a:xfrm>
            <a:off x="9039561" y="1828562"/>
            <a:ext cx="2845220" cy="1600438"/>
          </a:xfrm>
          <a:prstGeom prst="rect">
            <a:avLst/>
          </a:prstGeom>
          <a:noFill/>
          <a:effectLst>
            <a:glow>
              <a:schemeClr val="bg1">
                <a:lumMod val="65000"/>
                <a:lumOff val="35000"/>
              </a:schemeClr>
            </a:glow>
            <a:softEdge rad="228600"/>
          </a:effectLst>
        </p:spPr>
      </p:pic>
      <p:sp>
        <p:nvSpPr>
          <p:cNvPr id="13" name="Dikdörtgen 12">
            <a:extLst>
              <a:ext uri="{FF2B5EF4-FFF2-40B4-BE49-F238E27FC236}">
                <a16:creationId xmlns:a16="http://schemas.microsoft.com/office/drawing/2014/main" id="{79DCB5B4-A11F-AC1E-0C39-9305A5985F9F}"/>
              </a:ext>
            </a:extLst>
          </p:cNvPr>
          <p:cNvSpPr/>
          <p:nvPr/>
        </p:nvSpPr>
        <p:spPr>
          <a:xfrm>
            <a:off x="0" y="4066471"/>
            <a:ext cx="7590990" cy="923330"/>
          </a:xfrm>
          <a:prstGeom prst="rect">
            <a:avLst/>
          </a:prstGeom>
          <a:noFill/>
        </p:spPr>
        <p:txBody>
          <a:bodyPr wrap="square" lIns="91440" tIns="45720" rIns="91440" bIns="45720">
            <a:spAutoFit/>
          </a:bodyPr>
          <a:lstStyle/>
          <a:p>
            <a:pPr algn="ctr"/>
            <a:r>
              <a:rPr lang="tr-T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TEŞEKKÜR EDERİZ</a:t>
            </a:r>
          </a:p>
        </p:txBody>
      </p:sp>
    </p:spTree>
    <p:extLst>
      <p:ext uri="{BB962C8B-B14F-4D97-AF65-F5344CB8AC3E}">
        <p14:creationId xmlns:p14="http://schemas.microsoft.com/office/powerpoint/2010/main" val="3002896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3572175" y="238884"/>
            <a:ext cx="6731322" cy="1282964"/>
            <a:chOff x="416739" y="-194444"/>
            <a:chExt cx="6975029" cy="1029628"/>
          </a:xfrm>
        </p:grpSpPr>
        <p:sp>
          <p:nvSpPr>
            <p:cNvPr id="179" name="Google Shape;179;p26"/>
            <p:cNvSpPr/>
            <p:nvPr/>
          </p:nvSpPr>
          <p:spPr>
            <a:xfrm>
              <a:off x="416739" y="-194444"/>
              <a:ext cx="6975029" cy="1029628"/>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2400" b="1" dirty="0">
                  <a:solidFill>
                    <a:srgbClr val="FFFFFF"/>
                  </a:solidFill>
                  <a:latin typeface="Times New Roman"/>
                  <a:cs typeface="Times New Roman"/>
                </a:rPr>
                <a:t>AYNI AY İÇİNDE ARA VERMEKSİZİN   ÇIKIŞ-GİRİŞ YAPILAN ÇALIŞANIN                      SGK BİLDİRİMİ</a:t>
              </a:r>
              <a:endParaRPr lang="tr-TR" sz="2400" b="1" dirty="0">
                <a:solidFill>
                  <a:srgbClr val="FFFFFF"/>
                </a:solidFill>
                <a:latin typeface="Times New Roman"/>
                <a:cs typeface="Times New Roman"/>
                <a:sym typeface="Times New Roman"/>
              </a:endParaRP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sp>
        <p:nvSpPr>
          <p:cNvPr id="11" name="Dikdörtgen 10">
            <a:extLst>
              <a:ext uri="{FF2B5EF4-FFF2-40B4-BE49-F238E27FC236}">
                <a16:creationId xmlns:a16="http://schemas.microsoft.com/office/drawing/2014/main" id="{001AF50A-6C02-4AE4-81DC-6DDFF3BC279D}"/>
              </a:ext>
            </a:extLst>
          </p:cNvPr>
          <p:cNvSpPr/>
          <p:nvPr/>
        </p:nvSpPr>
        <p:spPr>
          <a:xfrm>
            <a:off x="1630833" y="1697448"/>
            <a:ext cx="9577637" cy="4921668"/>
          </a:xfrm>
          <a:prstGeom prst="rect">
            <a:avLst/>
          </a:prstGeom>
        </p:spPr>
        <p:txBody>
          <a:bodyPr wrap="square">
            <a:spAutoFit/>
          </a:bodyPr>
          <a:lstStyle/>
          <a:p>
            <a:pPr marL="342900" lvl="0" indent="-342900" algn="just">
              <a:lnSpc>
                <a:spcPct val="115000"/>
              </a:lnSpc>
              <a:spcAft>
                <a:spcPts val="1000"/>
              </a:spcAft>
              <a:buFont typeface="Wingdings" panose="05000000000000000000" pitchFamily="2" charset="2"/>
              <a:buChar char=""/>
              <a:tabLst>
                <a:tab pos="457200" algn="l"/>
                <a:tab pos="899160" algn="l"/>
              </a:tabLst>
            </a:pPr>
            <a:r>
              <a:rPr lang="tr-TR" sz="2000" dirty="0">
                <a:solidFill>
                  <a:prstClr val="black"/>
                </a:solidFill>
                <a:latin typeface="Times New Roman" panose="02020603050405020304" pitchFamily="18" charset="0"/>
              </a:rPr>
              <a:t> </a:t>
            </a:r>
            <a:r>
              <a:rPr lang="tr-TR" sz="2000" b="0" i="0" dirty="0">
                <a:solidFill>
                  <a:srgbClr val="0A0909"/>
                </a:solidFill>
                <a:effectLst/>
                <a:latin typeface="Times New Roman" panose="02020603050405020304" pitchFamily="18" charset="0"/>
              </a:rPr>
              <a:t>2020/20 Sayılı İşveren İşlemleri Genelgesi’nde ‘‘Ay/dönemin son gününde çalıştıktan sonra işten ayrılan sigortalılar hariç olmak üzere, </a:t>
            </a:r>
            <a:r>
              <a:rPr lang="tr-TR" sz="2000" b="0" i="0" dirty="0">
                <a:solidFill>
                  <a:srgbClr val="0A0909"/>
                </a:solidFill>
                <a:effectLst/>
                <a:highlight>
                  <a:srgbClr val="FFFF00"/>
                </a:highlight>
                <a:latin typeface="Times New Roman" panose="02020603050405020304" pitchFamily="18" charset="0"/>
              </a:rPr>
              <a:t>ay içinde işten ayrılan sigortalıların </a:t>
            </a:r>
            <a:r>
              <a:rPr lang="tr-TR" sz="2000" b="0" i="0" dirty="0">
                <a:solidFill>
                  <a:srgbClr val="0A0909"/>
                </a:solidFill>
                <a:effectLst/>
                <a:latin typeface="Times New Roman" panose="02020603050405020304" pitchFamily="18" charset="0"/>
              </a:rPr>
              <a:t>prim ödeme gün sayıları, işten çıkış tarihleri ve ay/dönemin kaç gün olduğuna bakılarak </a:t>
            </a:r>
            <a:r>
              <a:rPr lang="tr-TR" sz="2000" b="0" i="0" dirty="0">
                <a:solidFill>
                  <a:srgbClr val="0A0909"/>
                </a:solidFill>
                <a:effectLst/>
                <a:highlight>
                  <a:srgbClr val="FFFF00"/>
                </a:highlight>
                <a:latin typeface="Times New Roman" panose="02020603050405020304" pitchFamily="18" charset="0"/>
              </a:rPr>
              <a:t>parmak hesabı </a:t>
            </a:r>
            <a:r>
              <a:rPr lang="tr-TR" sz="2000" b="0" i="0" dirty="0">
                <a:solidFill>
                  <a:srgbClr val="0A0909"/>
                </a:solidFill>
                <a:effectLst/>
                <a:latin typeface="Times New Roman" panose="02020603050405020304" pitchFamily="18" charset="0"/>
              </a:rPr>
              <a:t>yapılmak suretiyle hesaplanacaktır.’’ hükmüne yer verilmiştir.</a:t>
            </a:r>
            <a:endParaRPr lang="tr-TR" sz="2000" dirty="0"/>
          </a:p>
          <a:p>
            <a:pPr marL="342900" lvl="0" indent="-342900" algn="just">
              <a:lnSpc>
                <a:spcPct val="115000"/>
              </a:lnSpc>
              <a:spcAft>
                <a:spcPts val="1000"/>
              </a:spcAft>
              <a:buFont typeface="Wingdings" panose="05000000000000000000" pitchFamily="2" charset="2"/>
              <a:buChar char=""/>
              <a:tabLst>
                <a:tab pos="457200" algn="l"/>
                <a:tab pos="899160" algn="l"/>
              </a:tabLst>
            </a:pPr>
            <a:r>
              <a:rPr lang="tr-TR" sz="2000" b="0" i="0" dirty="0">
                <a:solidFill>
                  <a:srgbClr val="0A0909"/>
                </a:solidFill>
                <a:effectLst/>
                <a:latin typeface="Times New Roman" panose="02020603050405020304" pitchFamily="18" charset="0"/>
              </a:rPr>
              <a:t>2023 Mart ayında EYT kapsamında işten çıkış ve sonrasında ara vermeksizin işe girişi yapılacak olan çalışanlar adına 31 günlük SGK gün hesabı çıkmaktadır. Farklı belge türleri ile bildirim yapılmasına rağmen 30 gün üzerinde bildirim söz konusu olmayacağından, SGDP kapsamında 02 belge türü ile yapılacak bildirimde 1 gün eksik bildirim yapılması ve </a:t>
            </a:r>
            <a:r>
              <a:rPr lang="tr-TR" sz="2000" b="0" i="0" dirty="0">
                <a:solidFill>
                  <a:srgbClr val="0A0909"/>
                </a:solidFill>
                <a:effectLst/>
                <a:highlight>
                  <a:srgbClr val="00FFFF"/>
                </a:highlight>
                <a:latin typeface="Times New Roman" panose="02020603050405020304" pitchFamily="18" charset="0"/>
              </a:rPr>
              <a:t>eksik gün nedeninin 25 (Belge-Kanun Tamamlama) </a:t>
            </a:r>
            <a:r>
              <a:rPr lang="tr-TR" sz="2000" b="0" i="0" dirty="0">
                <a:solidFill>
                  <a:srgbClr val="0A0909"/>
                </a:solidFill>
                <a:effectLst/>
                <a:latin typeface="Times New Roman" panose="02020603050405020304" pitchFamily="18" charset="0"/>
              </a:rPr>
              <a:t>belirtilmesi gerekmektedir.</a:t>
            </a:r>
          </a:p>
          <a:p>
            <a:pPr lvl="0" algn="just">
              <a:lnSpc>
                <a:spcPct val="115000"/>
              </a:lnSpc>
              <a:spcAft>
                <a:spcPts val="1000"/>
              </a:spcAft>
              <a:tabLst>
                <a:tab pos="457200" algn="l"/>
                <a:tab pos="899160" algn="l"/>
              </a:tabLst>
            </a:pPr>
            <a:br>
              <a:rPr lang="tr-TR" sz="2000" dirty="0"/>
            </a:br>
            <a:r>
              <a:rPr lang="tr-TR" sz="2000" b="1" i="0" dirty="0">
                <a:solidFill>
                  <a:srgbClr val="0A0909"/>
                </a:solidFill>
                <a:effectLst/>
                <a:latin typeface="Times New Roman" panose="02020603050405020304" pitchFamily="18" charset="0"/>
              </a:rPr>
              <a:t>Not: </a:t>
            </a:r>
            <a:r>
              <a:rPr lang="tr-TR" sz="2000" b="0" i="0" dirty="0">
                <a:solidFill>
                  <a:srgbClr val="0A0909"/>
                </a:solidFill>
                <a:effectLst/>
                <a:latin typeface="Times New Roman" panose="02020603050405020304" pitchFamily="18" charset="0"/>
              </a:rPr>
              <a:t>Çalışanın aylık ücretle çalışması durumunda 30 günlük ücret hesaplanması, günlük/saatlik ücretle çalışması halinde ise 31 günlük ücret hesaplanması gerekmektedir.</a:t>
            </a:r>
            <a:endParaRPr lang="tr-TR" sz="2000" dirty="0">
              <a:solidFill>
                <a:prstClr val="black"/>
              </a:solidFill>
              <a:latin typeface="Times New Roman" panose="02020603050405020304" pitchFamily="18" charset="0"/>
            </a:endParaRPr>
          </a:p>
        </p:txBody>
      </p:sp>
      <p:pic>
        <p:nvPicPr>
          <p:cNvPr id="2" name="Resim 1" descr="metin içeren bir resim&#10;&#10;Açıklama otomatik olarak oluşturuldu">
            <a:extLst>
              <a:ext uri="{FF2B5EF4-FFF2-40B4-BE49-F238E27FC236}">
                <a16:creationId xmlns:a16="http://schemas.microsoft.com/office/drawing/2014/main" id="{122CEB47-7870-FFB8-D1D8-CBCED719CAAB}"/>
              </a:ext>
            </a:extLst>
          </p:cNvPr>
          <p:cNvPicPr>
            <a:picLocks noChangeAspect="1"/>
          </p:cNvPicPr>
          <p:nvPr/>
        </p:nvPicPr>
        <p:blipFill>
          <a:blip r:embed="rId3"/>
          <a:stretch>
            <a:fillRect/>
          </a:stretch>
        </p:blipFill>
        <p:spPr>
          <a:xfrm>
            <a:off x="1630833" y="418914"/>
            <a:ext cx="1526492" cy="858652"/>
          </a:xfrm>
          <a:prstGeom prst="rect">
            <a:avLst/>
          </a:prstGeom>
          <a:noFill/>
          <a:effectLst>
            <a:glow>
              <a:schemeClr val="bg1">
                <a:lumMod val="65000"/>
                <a:lumOff val="35000"/>
              </a:schemeClr>
            </a:glow>
          </a:effectLst>
        </p:spPr>
      </p:pic>
    </p:spTree>
    <p:extLst>
      <p:ext uri="{BB962C8B-B14F-4D97-AF65-F5344CB8AC3E}">
        <p14:creationId xmlns:p14="http://schemas.microsoft.com/office/powerpoint/2010/main" val="1115523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4015235" y="573459"/>
            <a:ext cx="5738886" cy="860335"/>
            <a:chOff x="416739" y="144732"/>
            <a:chExt cx="5946662" cy="690452"/>
          </a:xfrm>
        </p:grpSpPr>
        <p:sp>
          <p:nvSpPr>
            <p:cNvPr id="179" name="Google Shape;179;p26"/>
            <p:cNvSpPr/>
            <p:nvPr/>
          </p:nvSpPr>
          <p:spPr>
            <a:xfrm>
              <a:off x="416739" y="144732"/>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cs typeface="Times New Roman"/>
                </a:rPr>
                <a:t>Sosyal Güvenlik Destek Primine Tabi Çalışanların Asgari Ücreti</a:t>
              </a:r>
              <a:endParaRPr lang="tr-TR" sz="1839" b="1" dirty="0">
                <a:solidFill>
                  <a:srgbClr val="FFFFFF"/>
                </a:solidFill>
                <a:latin typeface="Times New Roman"/>
                <a:cs typeface="Times New Roman"/>
                <a:sym typeface="Times New Roman"/>
              </a:endParaRP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sp>
        <p:nvSpPr>
          <p:cNvPr id="11" name="Dikdörtgen 10">
            <a:extLst>
              <a:ext uri="{FF2B5EF4-FFF2-40B4-BE49-F238E27FC236}">
                <a16:creationId xmlns:a16="http://schemas.microsoft.com/office/drawing/2014/main" id="{001AF50A-6C02-4AE4-81DC-6DDFF3BC279D}"/>
              </a:ext>
            </a:extLst>
          </p:cNvPr>
          <p:cNvSpPr/>
          <p:nvPr/>
        </p:nvSpPr>
        <p:spPr>
          <a:xfrm>
            <a:off x="1630833" y="1585769"/>
            <a:ext cx="9417381" cy="3280193"/>
          </a:xfrm>
          <a:prstGeom prst="rect">
            <a:avLst/>
          </a:prstGeom>
        </p:spPr>
        <p:txBody>
          <a:bodyPr wrap="square">
            <a:spAutoFit/>
          </a:bodyPr>
          <a:lstStyle/>
          <a:p>
            <a:pPr marL="342900" lvl="0" indent="-342900" algn="just">
              <a:lnSpc>
                <a:spcPct val="115000"/>
              </a:lnSpc>
              <a:spcAft>
                <a:spcPts val="1000"/>
              </a:spcAft>
              <a:buFont typeface="Wingdings" panose="05000000000000000000" pitchFamily="2" charset="2"/>
              <a:buChar char=""/>
              <a:tabLst>
                <a:tab pos="457200" algn="l"/>
                <a:tab pos="899160" algn="l"/>
              </a:tabLst>
            </a:pPr>
            <a:r>
              <a:rPr lang="tr-TR" sz="2000" b="0" i="0" dirty="0">
                <a:solidFill>
                  <a:srgbClr val="0A0909"/>
                </a:solidFill>
                <a:effectLst/>
                <a:latin typeface="Times New Roman" panose="02020603050405020304" pitchFamily="18" charset="0"/>
              </a:rPr>
              <a:t>Sosyal güvenlik destek primine tabi çalışanların primleri ödenirken %22,5 işveren sigorta payı, %2 işveren kısa vade sigorta kolları primi, %7,5 çalışan sigorta payı hesaplanacaktır. </a:t>
            </a:r>
          </a:p>
          <a:p>
            <a:pPr marL="342900" lvl="0" indent="-342900" algn="just">
              <a:lnSpc>
                <a:spcPct val="115000"/>
              </a:lnSpc>
              <a:spcAft>
                <a:spcPts val="1000"/>
              </a:spcAft>
              <a:buFont typeface="Wingdings" panose="05000000000000000000" pitchFamily="2" charset="2"/>
              <a:buChar char=""/>
              <a:tabLst>
                <a:tab pos="457200" algn="l"/>
                <a:tab pos="899160" algn="l"/>
              </a:tabLst>
            </a:pPr>
            <a:r>
              <a:rPr lang="tr-TR" sz="2000" b="0" i="0" dirty="0">
                <a:solidFill>
                  <a:srgbClr val="0A0909"/>
                </a:solidFill>
                <a:effectLst/>
                <a:latin typeface="Times New Roman" panose="02020603050405020304" pitchFamily="18" charset="0"/>
              </a:rPr>
              <a:t>Bu bağlamda, net asgari ücret ile çalışan emeklinin Mart ayında işine devam etmesi halinde </a:t>
            </a:r>
            <a:r>
              <a:rPr lang="tr-TR" sz="2000" b="0" i="0" dirty="0">
                <a:solidFill>
                  <a:srgbClr val="0A0909"/>
                </a:solidFill>
                <a:effectLst/>
                <a:highlight>
                  <a:srgbClr val="FFFF00"/>
                </a:highlight>
                <a:latin typeface="Times New Roman" panose="02020603050405020304" pitchFamily="18" charset="0"/>
              </a:rPr>
              <a:t>net ücreti 9144,81 </a:t>
            </a:r>
            <a:r>
              <a:rPr lang="tr-TR" sz="2000" b="0" i="0" dirty="0">
                <a:solidFill>
                  <a:srgbClr val="0A0909"/>
                </a:solidFill>
                <a:effectLst/>
                <a:latin typeface="Times New Roman" panose="02020603050405020304" pitchFamily="18" charset="0"/>
              </a:rPr>
              <a:t>TL olarak hesaplanacaktır. </a:t>
            </a:r>
          </a:p>
          <a:p>
            <a:pPr marL="342900" lvl="0" indent="-342900" algn="just">
              <a:lnSpc>
                <a:spcPct val="115000"/>
              </a:lnSpc>
              <a:spcAft>
                <a:spcPts val="1000"/>
              </a:spcAft>
              <a:buFont typeface="Wingdings" panose="05000000000000000000" pitchFamily="2" charset="2"/>
              <a:buChar char=""/>
              <a:tabLst>
                <a:tab pos="457200" algn="l"/>
                <a:tab pos="899160" algn="l"/>
              </a:tabLst>
            </a:pPr>
            <a:r>
              <a:rPr lang="tr-TR" sz="2000" b="0" i="0" dirty="0">
                <a:solidFill>
                  <a:srgbClr val="0A0909"/>
                </a:solidFill>
                <a:effectLst/>
                <a:highlight>
                  <a:srgbClr val="FFFF00"/>
                </a:highlight>
                <a:latin typeface="Times New Roman" panose="02020603050405020304" pitchFamily="18" charset="0"/>
              </a:rPr>
              <a:t>Net asgari ücret ile çalışan emeklinin </a:t>
            </a:r>
            <a:r>
              <a:rPr lang="tr-TR" sz="2000" b="0" i="0" dirty="0">
                <a:solidFill>
                  <a:srgbClr val="0A0909"/>
                </a:solidFill>
                <a:effectLst/>
                <a:latin typeface="Times New Roman" panose="02020603050405020304" pitchFamily="18" charset="0"/>
              </a:rPr>
              <a:t>aylar itibariyle ücretini gösterir tabloda ücretler yer almaktadır. </a:t>
            </a:r>
          </a:p>
          <a:p>
            <a:pPr marL="342900" lvl="0" indent="-342900" algn="just">
              <a:lnSpc>
                <a:spcPct val="115000"/>
              </a:lnSpc>
              <a:spcAft>
                <a:spcPts val="1000"/>
              </a:spcAft>
              <a:buFont typeface="Wingdings" panose="05000000000000000000" pitchFamily="2" charset="2"/>
              <a:buChar char=""/>
              <a:tabLst>
                <a:tab pos="457200" algn="l"/>
                <a:tab pos="899160" algn="l"/>
              </a:tabLst>
            </a:pPr>
            <a:r>
              <a:rPr lang="tr-TR" sz="2000" b="0" i="0" dirty="0">
                <a:solidFill>
                  <a:srgbClr val="0A0909"/>
                </a:solidFill>
                <a:effectLst/>
                <a:highlight>
                  <a:srgbClr val="00FFFF"/>
                </a:highlight>
                <a:latin typeface="Times New Roman" panose="02020603050405020304" pitchFamily="18" charset="0"/>
              </a:rPr>
              <a:t>Brüt asgari ücret ile çalışan personelin </a:t>
            </a:r>
            <a:r>
              <a:rPr lang="tr-TR" sz="2000" b="0" i="0" dirty="0">
                <a:solidFill>
                  <a:srgbClr val="0A0909"/>
                </a:solidFill>
                <a:effectLst/>
                <a:highlight>
                  <a:srgbClr val="FFFF00"/>
                </a:highlight>
                <a:latin typeface="Times New Roman" panose="02020603050405020304" pitchFamily="18" charset="0"/>
              </a:rPr>
              <a:t>brüt ücretinde </a:t>
            </a:r>
            <a:r>
              <a:rPr lang="tr-TR" sz="2000" b="0" i="0" dirty="0">
                <a:solidFill>
                  <a:srgbClr val="0A0909"/>
                </a:solidFill>
                <a:effectLst/>
                <a:highlight>
                  <a:srgbClr val="00FFFF"/>
                </a:highlight>
                <a:latin typeface="Times New Roman" panose="02020603050405020304" pitchFamily="18" charset="0"/>
              </a:rPr>
              <a:t>bir değişiklik olmayacaktır.</a:t>
            </a:r>
            <a:endParaRPr lang="tr-TR" sz="2000" dirty="0">
              <a:solidFill>
                <a:prstClr val="black"/>
              </a:solidFill>
              <a:highlight>
                <a:srgbClr val="00FFFF"/>
              </a:highlight>
              <a:latin typeface="Times New Roman" panose="02020603050405020304" pitchFamily="18" charset="0"/>
            </a:endParaRPr>
          </a:p>
        </p:txBody>
      </p:sp>
      <p:pic>
        <p:nvPicPr>
          <p:cNvPr id="2" name="Resim 1" descr="metin içeren bir resim&#10;&#10;Açıklama otomatik olarak oluşturuldu">
            <a:extLst>
              <a:ext uri="{FF2B5EF4-FFF2-40B4-BE49-F238E27FC236}">
                <a16:creationId xmlns:a16="http://schemas.microsoft.com/office/drawing/2014/main" id="{122CEB47-7870-FFB8-D1D8-CBCED719CAAB}"/>
              </a:ext>
            </a:extLst>
          </p:cNvPr>
          <p:cNvPicPr>
            <a:picLocks noChangeAspect="1"/>
          </p:cNvPicPr>
          <p:nvPr/>
        </p:nvPicPr>
        <p:blipFill>
          <a:blip r:embed="rId3"/>
          <a:stretch>
            <a:fillRect/>
          </a:stretch>
        </p:blipFill>
        <p:spPr>
          <a:xfrm>
            <a:off x="1630833" y="418914"/>
            <a:ext cx="1526492" cy="858652"/>
          </a:xfrm>
          <a:prstGeom prst="rect">
            <a:avLst/>
          </a:prstGeom>
          <a:noFill/>
          <a:effectLst>
            <a:glow>
              <a:schemeClr val="bg1">
                <a:lumMod val="65000"/>
                <a:lumOff val="35000"/>
              </a:schemeClr>
            </a:glow>
          </a:effectLst>
        </p:spPr>
      </p:pic>
    </p:spTree>
    <p:extLst>
      <p:ext uri="{BB962C8B-B14F-4D97-AF65-F5344CB8AC3E}">
        <p14:creationId xmlns:p14="http://schemas.microsoft.com/office/powerpoint/2010/main" val="3002467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4015235" y="573459"/>
            <a:ext cx="5738886" cy="860335"/>
            <a:chOff x="416739" y="144732"/>
            <a:chExt cx="5946662" cy="690452"/>
          </a:xfrm>
        </p:grpSpPr>
        <p:sp>
          <p:nvSpPr>
            <p:cNvPr id="179" name="Google Shape;179;p26"/>
            <p:cNvSpPr/>
            <p:nvPr/>
          </p:nvSpPr>
          <p:spPr>
            <a:xfrm>
              <a:off x="416739" y="144732"/>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cs typeface="Times New Roman"/>
                </a:rPr>
                <a:t>Sosyal Güvenlik Destek Primine Tabi Çalışanların Asgari Ücreti</a:t>
              </a:r>
              <a:endParaRPr lang="tr-TR" sz="1839" b="1" dirty="0">
                <a:solidFill>
                  <a:srgbClr val="FFFFFF"/>
                </a:solidFill>
                <a:latin typeface="Times New Roman"/>
                <a:cs typeface="Times New Roman"/>
                <a:sym typeface="Times New Roman"/>
              </a:endParaRP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pic>
        <p:nvPicPr>
          <p:cNvPr id="2" name="Resim 1" descr="metin içeren bir resim&#10;&#10;Açıklama otomatik olarak oluşturuldu">
            <a:extLst>
              <a:ext uri="{FF2B5EF4-FFF2-40B4-BE49-F238E27FC236}">
                <a16:creationId xmlns:a16="http://schemas.microsoft.com/office/drawing/2014/main" id="{122CEB47-7870-FFB8-D1D8-CBCED719CAAB}"/>
              </a:ext>
            </a:extLst>
          </p:cNvPr>
          <p:cNvPicPr>
            <a:picLocks noChangeAspect="1"/>
          </p:cNvPicPr>
          <p:nvPr/>
        </p:nvPicPr>
        <p:blipFill>
          <a:blip r:embed="rId3"/>
          <a:stretch>
            <a:fillRect/>
          </a:stretch>
        </p:blipFill>
        <p:spPr>
          <a:xfrm>
            <a:off x="1630833" y="418914"/>
            <a:ext cx="1526492" cy="858652"/>
          </a:xfrm>
          <a:prstGeom prst="rect">
            <a:avLst/>
          </a:prstGeom>
          <a:noFill/>
          <a:effectLst>
            <a:glow>
              <a:schemeClr val="bg1">
                <a:lumMod val="65000"/>
                <a:lumOff val="35000"/>
              </a:schemeClr>
            </a:glow>
          </a:effectLst>
        </p:spPr>
      </p:pic>
      <p:graphicFrame>
        <p:nvGraphicFramePr>
          <p:cNvPr id="4" name="Tablo 4">
            <a:extLst>
              <a:ext uri="{FF2B5EF4-FFF2-40B4-BE49-F238E27FC236}">
                <a16:creationId xmlns:a16="http://schemas.microsoft.com/office/drawing/2014/main" id="{A32EC40B-4FB8-C25C-17FF-ECBA2B3EFFE1}"/>
              </a:ext>
            </a:extLst>
          </p:cNvPr>
          <p:cNvGraphicFramePr>
            <a:graphicFrameLocks noGrp="1"/>
          </p:cNvGraphicFramePr>
          <p:nvPr>
            <p:extLst>
              <p:ext uri="{D42A27DB-BD31-4B8C-83A1-F6EECF244321}">
                <p14:modId xmlns:p14="http://schemas.microsoft.com/office/powerpoint/2010/main" val="2859152275"/>
              </p:ext>
            </p:extLst>
          </p:nvPr>
        </p:nvGraphicFramePr>
        <p:xfrm>
          <a:off x="1630833" y="1546146"/>
          <a:ext cx="9012028" cy="4748742"/>
        </p:xfrm>
        <a:graphic>
          <a:graphicData uri="http://schemas.openxmlformats.org/drawingml/2006/table">
            <a:tbl>
              <a:tblPr firstRow="1" bandRow="1">
                <a:tableStyleId>{5C22544A-7EE6-4342-B048-85BDC9FD1C3A}</a:tableStyleId>
              </a:tblPr>
              <a:tblGrid>
                <a:gridCol w="2253007">
                  <a:extLst>
                    <a:ext uri="{9D8B030D-6E8A-4147-A177-3AD203B41FA5}">
                      <a16:colId xmlns:a16="http://schemas.microsoft.com/office/drawing/2014/main" val="1639257458"/>
                    </a:ext>
                  </a:extLst>
                </a:gridCol>
                <a:gridCol w="2253007">
                  <a:extLst>
                    <a:ext uri="{9D8B030D-6E8A-4147-A177-3AD203B41FA5}">
                      <a16:colId xmlns:a16="http://schemas.microsoft.com/office/drawing/2014/main" val="1062251682"/>
                    </a:ext>
                  </a:extLst>
                </a:gridCol>
                <a:gridCol w="2253007">
                  <a:extLst>
                    <a:ext uri="{9D8B030D-6E8A-4147-A177-3AD203B41FA5}">
                      <a16:colId xmlns:a16="http://schemas.microsoft.com/office/drawing/2014/main" val="2334380797"/>
                    </a:ext>
                  </a:extLst>
                </a:gridCol>
                <a:gridCol w="2253007">
                  <a:extLst>
                    <a:ext uri="{9D8B030D-6E8A-4147-A177-3AD203B41FA5}">
                      <a16:colId xmlns:a16="http://schemas.microsoft.com/office/drawing/2014/main" val="3262654266"/>
                    </a:ext>
                  </a:extLst>
                </a:gridCol>
              </a:tblGrid>
              <a:tr h="289120">
                <a:tc>
                  <a:txBody>
                    <a:bodyPr/>
                    <a:lstStyle/>
                    <a:p>
                      <a:pPr algn="ctr"/>
                      <a:r>
                        <a:rPr lang="tr-TR" dirty="0"/>
                        <a:t>AY</a:t>
                      </a:r>
                    </a:p>
                  </a:txBody>
                  <a:tcPr/>
                </a:tc>
                <a:tc>
                  <a:txBody>
                    <a:bodyPr/>
                    <a:lstStyle/>
                    <a:p>
                      <a:pPr algn="ctr"/>
                      <a:r>
                        <a:rPr lang="tr-TR" dirty="0"/>
                        <a:t>BRÜT ASGARİ ÜCRET</a:t>
                      </a:r>
                    </a:p>
                  </a:txBody>
                  <a:tcPr/>
                </a:tc>
                <a:tc>
                  <a:txBody>
                    <a:bodyPr/>
                    <a:lstStyle/>
                    <a:p>
                      <a:pPr algn="ctr"/>
                      <a:r>
                        <a:rPr lang="tr-TR" dirty="0"/>
                        <a:t>İSTİSNA</a:t>
                      </a:r>
                    </a:p>
                  </a:txBody>
                  <a:tcPr/>
                </a:tc>
                <a:tc>
                  <a:txBody>
                    <a:bodyPr/>
                    <a:lstStyle/>
                    <a:p>
                      <a:pPr algn="ctr"/>
                      <a:r>
                        <a:rPr lang="tr-TR" dirty="0"/>
                        <a:t>NET</a:t>
                      </a:r>
                    </a:p>
                  </a:txBody>
                  <a:tcPr/>
                </a:tc>
                <a:extLst>
                  <a:ext uri="{0D108BD9-81ED-4DB2-BD59-A6C34878D82A}">
                    <a16:rowId xmlns:a16="http://schemas.microsoft.com/office/drawing/2014/main" val="2291639412"/>
                  </a:ext>
                </a:extLst>
              </a:tr>
              <a:tr h="369921">
                <a:tc>
                  <a:txBody>
                    <a:bodyPr/>
                    <a:lstStyle/>
                    <a:p>
                      <a:pPr algn="ctr"/>
                      <a:r>
                        <a:rPr lang="tr-TR" sz="1800" dirty="0"/>
                        <a:t>OCAK</a:t>
                      </a:r>
                    </a:p>
                  </a:txBody>
                  <a:tcPr/>
                </a:tc>
                <a:tc>
                  <a:txBody>
                    <a:bodyPr/>
                    <a:lstStyle/>
                    <a:p>
                      <a:pPr algn="ctr"/>
                      <a:r>
                        <a:rPr lang="tr-TR" sz="1800" dirty="0"/>
                        <a:t>10.008,00</a:t>
                      </a:r>
                    </a:p>
                  </a:txBody>
                  <a:tcPr/>
                </a:tc>
                <a:tc>
                  <a:txBody>
                    <a:bodyPr/>
                    <a:lstStyle/>
                    <a:p>
                      <a:pPr algn="ctr"/>
                      <a:r>
                        <a:rPr lang="tr-TR" sz="1800" dirty="0"/>
                        <a:t>1.276,02</a:t>
                      </a:r>
                    </a:p>
                  </a:txBody>
                  <a:tcPr/>
                </a:tc>
                <a:tc>
                  <a:txBody>
                    <a:bodyPr/>
                    <a:lstStyle/>
                    <a:p>
                      <a:pPr algn="ctr"/>
                      <a:r>
                        <a:rPr lang="tr-TR" sz="1800" dirty="0"/>
                        <a:t>9.144,81</a:t>
                      </a:r>
                    </a:p>
                  </a:txBody>
                  <a:tcPr/>
                </a:tc>
                <a:extLst>
                  <a:ext uri="{0D108BD9-81ED-4DB2-BD59-A6C34878D82A}">
                    <a16:rowId xmlns:a16="http://schemas.microsoft.com/office/drawing/2014/main" val="2930037366"/>
                  </a:ext>
                </a:extLst>
              </a:tr>
              <a:tr h="369921">
                <a:tc>
                  <a:txBody>
                    <a:bodyPr/>
                    <a:lstStyle/>
                    <a:p>
                      <a:pPr algn="ctr"/>
                      <a:r>
                        <a:rPr lang="tr-TR" sz="1800" dirty="0"/>
                        <a:t>ŞUBAT</a:t>
                      </a:r>
                    </a:p>
                  </a:txBody>
                  <a:tcPr/>
                </a:tc>
                <a:tc>
                  <a:txBody>
                    <a:bodyPr/>
                    <a:lstStyle/>
                    <a:p>
                      <a:pPr marL="0" marR="0" lvl="0" indent="0" algn="ctr" defTabSz="727004"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10.008,00</a:t>
                      </a:r>
                    </a:p>
                  </a:txBody>
                  <a:tcPr/>
                </a:tc>
                <a:tc>
                  <a:txBody>
                    <a:bodyPr/>
                    <a:lstStyle/>
                    <a:p>
                      <a:pPr marL="0" marR="0" lvl="0" indent="0" algn="ctr" defTabSz="727004"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a:ln>
                            <a:noFill/>
                          </a:ln>
                          <a:solidFill>
                            <a:prstClr val="black"/>
                          </a:solidFill>
                          <a:effectLst/>
                          <a:uLnTx/>
                          <a:uFillTx/>
                          <a:latin typeface="Calibri" panose="020F0502020204030204"/>
                          <a:ea typeface="+mn-ea"/>
                          <a:cs typeface="+mn-cs"/>
                        </a:rPr>
                        <a:t>1.276,02</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727004"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a:ln>
                            <a:noFill/>
                          </a:ln>
                          <a:solidFill>
                            <a:prstClr val="black"/>
                          </a:solidFill>
                          <a:effectLst/>
                          <a:uLnTx/>
                          <a:uFillTx/>
                          <a:latin typeface="Calibri" panose="020F0502020204030204"/>
                          <a:ea typeface="+mn-ea"/>
                          <a:cs typeface="+mn-cs"/>
                        </a:rPr>
                        <a:t>9.144,81</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766677451"/>
                  </a:ext>
                </a:extLst>
              </a:tr>
              <a:tr h="369921">
                <a:tc>
                  <a:txBody>
                    <a:bodyPr/>
                    <a:lstStyle/>
                    <a:p>
                      <a:pPr algn="ctr"/>
                      <a:r>
                        <a:rPr lang="tr-TR" sz="1800" dirty="0"/>
                        <a:t>MART</a:t>
                      </a:r>
                    </a:p>
                  </a:txBody>
                  <a:tcPr/>
                </a:tc>
                <a:tc>
                  <a:txBody>
                    <a:bodyPr/>
                    <a:lstStyle/>
                    <a:p>
                      <a:pPr marL="0" marR="0" lvl="0" indent="0" algn="ctr" defTabSz="727004"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a:ln>
                            <a:noFill/>
                          </a:ln>
                          <a:solidFill>
                            <a:prstClr val="black"/>
                          </a:solidFill>
                          <a:effectLst/>
                          <a:uLnTx/>
                          <a:uFillTx/>
                          <a:latin typeface="Calibri" panose="020F0502020204030204"/>
                          <a:ea typeface="+mn-ea"/>
                          <a:cs typeface="+mn-cs"/>
                        </a:rPr>
                        <a:t>10.008,00</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727004"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a:ln>
                            <a:noFill/>
                          </a:ln>
                          <a:solidFill>
                            <a:prstClr val="black"/>
                          </a:solidFill>
                          <a:effectLst/>
                          <a:uLnTx/>
                          <a:uFillTx/>
                          <a:latin typeface="Calibri" panose="020F0502020204030204"/>
                          <a:ea typeface="+mn-ea"/>
                          <a:cs typeface="+mn-cs"/>
                        </a:rPr>
                        <a:t>1.276,02</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727004"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9.144,81</a:t>
                      </a:r>
                    </a:p>
                  </a:txBody>
                  <a:tcPr/>
                </a:tc>
                <a:extLst>
                  <a:ext uri="{0D108BD9-81ED-4DB2-BD59-A6C34878D82A}">
                    <a16:rowId xmlns:a16="http://schemas.microsoft.com/office/drawing/2014/main" val="2501488695"/>
                  </a:ext>
                </a:extLst>
              </a:tr>
              <a:tr h="369921">
                <a:tc>
                  <a:txBody>
                    <a:bodyPr/>
                    <a:lstStyle/>
                    <a:p>
                      <a:pPr algn="ctr"/>
                      <a:r>
                        <a:rPr lang="tr-TR" sz="1800" dirty="0"/>
                        <a:t>NİSAN</a:t>
                      </a:r>
                    </a:p>
                  </a:txBody>
                  <a:tcPr/>
                </a:tc>
                <a:tc>
                  <a:txBody>
                    <a:bodyPr/>
                    <a:lstStyle/>
                    <a:p>
                      <a:pPr marL="0" marR="0" lvl="0" indent="0" algn="ctr" defTabSz="727004"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a:ln>
                            <a:noFill/>
                          </a:ln>
                          <a:solidFill>
                            <a:prstClr val="black"/>
                          </a:solidFill>
                          <a:effectLst/>
                          <a:uLnTx/>
                          <a:uFillTx/>
                          <a:latin typeface="Calibri" panose="020F0502020204030204"/>
                          <a:ea typeface="+mn-ea"/>
                          <a:cs typeface="+mn-cs"/>
                        </a:rPr>
                        <a:t>10.008,00</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727004"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1.276,02</a:t>
                      </a:r>
                    </a:p>
                  </a:txBody>
                  <a:tcPr/>
                </a:tc>
                <a:tc>
                  <a:txBody>
                    <a:bodyPr/>
                    <a:lstStyle/>
                    <a:p>
                      <a:pPr marL="0" marR="0" lvl="0" indent="0" algn="ctr" defTabSz="727004"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a:ln>
                            <a:noFill/>
                          </a:ln>
                          <a:solidFill>
                            <a:prstClr val="black"/>
                          </a:solidFill>
                          <a:effectLst/>
                          <a:uLnTx/>
                          <a:uFillTx/>
                          <a:latin typeface="Calibri" panose="020F0502020204030204"/>
                          <a:ea typeface="+mn-ea"/>
                          <a:cs typeface="+mn-cs"/>
                        </a:rPr>
                        <a:t>9.144,81</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358803426"/>
                  </a:ext>
                </a:extLst>
              </a:tr>
              <a:tr h="369921">
                <a:tc>
                  <a:txBody>
                    <a:bodyPr/>
                    <a:lstStyle/>
                    <a:p>
                      <a:pPr algn="ctr"/>
                      <a:r>
                        <a:rPr lang="tr-TR" sz="1800" dirty="0"/>
                        <a:t>MAYIS</a:t>
                      </a:r>
                    </a:p>
                  </a:txBody>
                  <a:tcPr/>
                </a:tc>
                <a:tc>
                  <a:txBody>
                    <a:bodyPr/>
                    <a:lstStyle/>
                    <a:p>
                      <a:pPr marL="0" marR="0" lvl="0" indent="0" algn="ctr" defTabSz="727004"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a:ln>
                            <a:noFill/>
                          </a:ln>
                          <a:solidFill>
                            <a:prstClr val="black"/>
                          </a:solidFill>
                          <a:effectLst/>
                          <a:uLnTx/>
                          <a:uFillTx/>
                          <a:latin typeface="Calibri" panose="020F0502020204030204"/>
                          <a:ea typeface="+mn-ea"/>
                          <a:cs typeface="+mn-cs"/>
                        </a:rPr>
                        <a:t>10.008,00</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727004"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1.276,02</a:t>
                      </a:r>
                    </a:p>
                  </a:txBody>
                  <a:tcPr/>
                </a:tc>
                <a:tc>
                  <a:txBody>
                    <a:bodyPr/>
                    <a:lstStyle/>
                    <a:p>
                      <a:pPr marL="0" marR="0" lvl="0" indent="0" algn="ctr" defTabSz="727004"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a:ln>
                            <a:noFill/>
                          </a:ln>
                          <a:solidFill>
                            <a:prstClr val="black"/>
                          </a:solidFill>
                          <a:effectLst/>
                          <a:uLnTx/>
                          <a:uFillTx/>
                          <a:latin typeface="Calibri" panose="020F0502020204030204"/>
                          <a:ea typeface="+mn-ea"/>
                          <a:cs typeface="+mn-cs"/>
                        </a:rPr>
                        <a:t>9.144,81</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3193095126"/>
                  </a:ext>
                </a:extLst>
              </a:tr>
              <a:tr h="369921">
                <a:tc>
                  <a:txBody>
                    <a:bodyPr/>
                    <a:lstStyle/>
                    <a:p>
                      <a:pPr algn="ctr"/>
                      <a:r>
                        <a:rPr lang="tr-TR" sz="1800" dirty="0"/>
                        <a:t>HAZİRAN</a:t>
                      </a:r>
                    </a:p>
                  </a:txBody>
                  <a:tcPr/>
                </a:tc>
                <a:tc>
                  <a:txBody>
                    <a:bodyPr/>
                    <a:lstStyle/>
                    <a:p>
                      <a:pPr marL="0" marR="0" lvl="0" indent="0" algn="ctr" defTabSz="727004"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10.008,00</a:t>
                      </a:r>
                    </a:p>
                  </a:txBody>
                  <a:tcPr/>
                </a:tc>
                <a:tc>
                  <a:txBody>
                    <a:bodyPr/>
                    <a:lstStyle/>
                    <a:p>
                      <a:pPr marL="0" marR="0" lvl="0" indent="0" algn="ctr" defTabSz="727004"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a:ln>
                            <a:noFill/>
                          </a:ln>
                          <a:solidFill>
                            <a:prstClr val="black"/>
                          </a:solidFill>
                          <a:effectLst/>
                          <a:uLnTx/>
                          <a:uFillTx/>
                          <a:latin typeface="Calibri" panose="020F0502020204030204"/>
                          <a:ea typeface="+mn-ea"/>
                          <a:cs typeface="+mn-cs"/>
                        </a:rPr>
                        <a:t>1.276,02</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727004"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9.144,81</a:t>
                      </a:r>
                    </a:p>
                  </a:txBody>
                  <a:tcPr/>
                </a:tc>
                <a:extLst>
                  <a:ext uri="{0D108BD9-81ED-4DB2-BD59-A6C34878D82A}">
                    <a16:rowId xmlns:a16="http://schemas.microsoft.com/office/drawing/2014/main" val="3978478879"/>
                  </a:ext>
                </a:extLst>
              </a:tr>
              <a:tr h="369921">
                <a:tc>
                  <a:txBody>
                    <a:bodyPr/>
                    <a:lstStyle/>
                    <a:p>
                      <a:pPr algn="ctr"/>
                      <a:r>
                        <a:rPr lang="tr-TR" sz="1800" dirty="0"/>
                        <a:t>TEMMUZ</a:t>
                      </a:r>
                    </a:p>
                  </a:txBody>
                  <a:tcPr/>
                </a:tc>
                <a:tc>
                  <a:txBody>
                    <a:bodyPr/>
                    <a:lstStyle/>
                    <a:p>
                      <a:pPr marL="0" marR="0" lvl="0" indent="0" algn="ctr" defTabSz="727004"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a:ln>
                            <a:noFill/>
                          </a:ln>
                          <a:solidFill>
                            <a:prstClr val="black"/>
                          </a:solidFill>
                          <a:effectLst/>
                          <a:uLnTx/>
                          <a:uFillTx/>
                          <a:latin typeface="Calibri" panose="020F0502020204030204"/>
                          <a:ea typeface="+mn-ea"/>
                          <a:cs typeface="+mn-cs"/>
                        </a:rPr>
                        <a:t>10.008,00</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727004"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a:ln>
                            <a:noFill/>
                          </a:ln>
                          <a:solidFill>
                            <a:prstClr val="black"/>
                          </a:solidFill>
                          <a:effectLst/>
                          <a:uLnTx/>
                          <a:uFillTx/>
                          <a:latin typeface="Calibri" panose="020F0502020204030204"/>
                          <a:ea typeface="+mn-ea"/>
                          <a:cs typeface="+mn-cs"/>
                        </a:rPr>
                        <a:t>1.276,02</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727004"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9.144,81</a:t>
                      </a:r>
                    </a:p>
                  </a:txBody>
                  <a:tcPr/>
                </a:tc>
                <a:extLst>
                  <a:ext uri="{0D108BD9-81ED-4DB2-BD59-A6C34878D82A}">
                    <a16:rowId xmlns:a16="http://schemas.microsoft.com/office/drawing/2014/main" val="878095376"/>
                  </a:ext>
                </a:extLst>
              </a:tr>
              <a:tr h="369921">
                <a:tc>
                  <a:txBody>
                    <a:bodyPr/>
                    <a:lstStyle/>
                    <a:p>
                      <a:pPr algn="ctr"/>
                      <a:r>
                        <a:rPr lang="tr-TR" sz="1800" dirty="0"/>
                        <a:t>AĞUSTOS</a:t>
                      </a:r>
                    </a:p>
                  </a:txBody>
                  <a:tcPr/>
                </a:tc>
                <a:tc>
                  <a:txBody>
                    <a:bodyPr/>
                    <a:lstStyle/>
                    <a:p>
                      <a:pPr marL="0" marR="0" lvl="0" indent="0" algn="ctr" defTabSz="727004"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a:ln>
                            <a:noFill/>
                          </a:ln>
                          <a:solidFill>
                            <a:prstClr val="black"/>
                          </a:solidFill>
                          <a:effectLst/>
                          <a:uLnTx/>
                          <a:uFillTx/>
                          <a:latin typeface="Calibri" panose="020F0502020204030204"/>
                          <a:ea typeface="+mn-ea"/>
                          <a:cs typeface="+mn-cs"/>
                        </a:rPr>
                        <a:t>10.008,00</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727004"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1.276,02</a:t>
                      </a:r>
                    </a:p>
                  </a:txBody>
                  <a:tcPr/>
                </a:tc>
                <a:tc>
                  <a:txBody>
                    <a:bodyPr/>
                    <a:lstStyle/>
                    <a:p>
                      <a:pPr algn="ctr"/>
                      <a:r>
                        <a:rPr lang="tr-TR" sz="1800" dirty="0"/>
                        <a:t>8.941,85</a:t>
                      </a:r>
                    </a:p>
                  </a:txBody>
                  <a:tcPr/>
                </a:tc>
                <a:extLst>
                  <a:ext uri="{0D108BD9-81ED-4DB2-BD59-A6C34878D82A}">
                    <a16:rowId xmlns:a16="http://schemas.microsoft.com/office/drawing/2014/main" val="897644295"/>
                  </a:ext>
                </a:extLst>
              </a:tr>
              <a:tr h="369921">
                <a:tc>
                  <a:txBody>
                    <a:bodyPr/>
                    <a:lstStyle/>
                    <a:p>
                      <a:pPr algn="ctr"/>
                      <a:r>
                        <a:rPr lang="tr-TR" sz="1800" dirty="0"/>
                        <a:t>EYLÜL</a:t>
                      </a:r>
                    </a:p>
                  </a:txBody>
                  <a:tcPr/>
                </a:tc>
                <a:tc>
                  <a:txBody>
                    <a:bodyPr/>
                    <a:lstStyle/>
                    <a:p>
                      <a:pPr marL="0" marR="0" lvl="0" indent="0" algn="ctr" defTabSz="727004"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a:ln>
                            <a:noFill/>
                          </a:ln>
                          <a:solidFill>
                            <a:prstClr val="black"/>
                          </a:solidFill>
                          <a:effectLst/>
                          <a:uLnTx/>
                          <a:uFillTx/>
                          <a:latin typeface="Calibri" panose="020F0502020204030204"/>
                          <a:ea typeface="+mn-ea"/>
                          <a:cs typeface="+mn-cs"/>
                        </a:rPr>
                        <a:t>10.008,00</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r>
                        <a:rPr lang="tr-TR" sz="1800" dirty="0"/>
                        <a:t>1.604,08</a:t>
                      </a:r>
                    </a:p>
                  </a:txBody>
                  <a:tcPr/>
                </a:tc>
                <a:tc>
                  <a:txBody>
                    <a:bodyPr/>
                    <a:lstStyle/>
                    <a:p>
                      <a:pPr algn="ctr"/>
                      <a:r>
                        <a:rPr lang="tr-TR" sz="1800" dirty="0"/>
                        <a:t>9.010,00</a:t>
                      </a:r>
                    </a:p>
                  </a:txBody>
                  <a:tcPr/>
                </a:tc>
                <a:extLst>
                  <a:ext uri="{0D108BD9-81ED-4DB2-BD59-A6C34878D82A}">
                    <a16:rowId xmlns:a16="http://schemas.microsoft.com/office/drawing/2014/main" val="400736117"/>
                  </a:ext>
                </a:extLst>
              </a:tr>
              <a:tr h="369921">
                <a:tc>
                  <a:txBody>
                    <a:bodyPr/>
                    <a:lstStyle/>
                    <a:p>
                      <a:pPr algn="ctr"/>
                      <a:r>
                        <a:rPr lang="tr-TR" sz="1800" dirty="0"/>
                        <a:t>EKİM</a:t>
                      </a:r>
                    </a:p>
                  </a:txBody>
                  <a:tcPr/>
                </a:tc>
                <a:tc>
                  <a:txBody>
                    <a:bodyPr/>
                    <a:lstStyle/>
                    <a:p>
                      <a:pPr marL="0" marR="0" lvl="0" indent="0" algn="ctr" defTabSz="727004"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a:ln>
                            <a:noFill/>
                          </a:ln>
                          <a:solidFill>
                            <a:prstClr val="black"/>
                          </a:solidFill>
                          <a:effectLst/>
                          <a:uLnTx/>
                          <a:uFillTx/>
                          <a:latin typeface="Calibri" panose="020F0502020204030204"/>
                          <a:ea typeface="+mn-ea"/>
                          <a:cs typeface="+mn-cs"/>
                        </a:rPr>
                        <a:t>10.008,00</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r>
                        <a:rPr lang="tr-TR" sz="1800" dirty="0"/>
                        <a:t>1.701,36</a:t>
                      </a:r>
                    </a:p>
                  </a:txBody>
                  <a:tcPr/>
                </a:tc>
                <a:tc>
                  <a:txBody>
                    <a:bodyPr/>
                    <a:lstStyle/>
                    <a:p>
                      <a:pPr algn="ctr"/>
                      <a:r>
                        <a:rPr lang="tr-TR" sz="1800" dirty="0"/>
                        <a:t>9.107,28</a:t>
                      </a:r>
                    </a:p>
                  </a:txBody>
                  <a:tcPr/>
                </a:tc>
                <a:extLst>
                  <a:ext uri="{0D108BD9-81ED-4DB2-BD59-A6C34878D82A}">
                    <a16:rowId xmlns:a16="http://schemas.microsoft.com/office/drawing/2014/main" val="690374631"/>
                  </a:ext>
                </a:extLst>
              </a:tr>
              <a:tr h="369921">
                <a:tc>
                  <a:txBody>
                    <a:bodyPr/>
                    <a:lstStyle/>
                    <a:p>
                      <a:pPr algn="ctr"/>
                      <a:r>
                        <a:rPr lang="tr-TR" sz="1800" dirty="0"/>
                        <a:t>KASIM</a:t>
                      </a:r>
                    </a:p>
                  </a:txBody>
                  <a:tcPr/>
                </a:tc>
                <a:tc>
                  <a:txBody>
                    <a:bodyPr/>
                    <a:lstStyle/>
                    <a:p>
                      <a:pPr marL="0" marR="0" lvl="0" indent="0" algn="ctr" defTabSz="727004"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a:ln>
                            <a:noFill/>
                          </a:ln>
                          <a:solidFill>
                            <a:prstClr val="black"/>
                          </a:solidFill>
                          <a:effectLst/>
                          <a:uLnTx/>
                          <a:uFillTx/>
                          <a:latin typeface="Calibri" panose="020F0502020204030204"/>
                          <a:ea typeface="+mn-ea"/>
                          <a:cs typeface="+mn-cs"/>
                        </a:rPr>
                        <a:t>10.008,00</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r>
                        <a:rPr lang="tr-TR" sz="1800" dirty="0"/>
                        <a:t>1.702,36</a:t>
                      </a:r>
                    </a:p>
                  </a:txBody>
                  <a:tcPr/>
                </a:tc>
                <a:tc>
                  <a:txBody>
                    <a:bodyPr/>
                    <a:lstStyle/>
                    <a:p>
                      <a:pPr algn="ctr"/>
                      <a:r>
                        <a:rPr lang="tr-TR" sz="1800" dirty="0"/>
                        <a:t>9.107,28</a:t>
                      </a:r>
                    </a:p>
                  </a:txBody>
                  <a:tcPr/>
                </a:tc>
                <a:extLst>
                  <a:ext uri="{0D108BD9-81ED-4DB2-BD59-A6C34878D82A}">
                    <a16:rowId xmlns:a16="http://schemas.microsoft.com/office/drawing/2014/main" val="1054240497"/>
                  </a:ext>
                </a:extLst>
              </a:tr>
              <a:tr h="369921">
                <a:tc>
                  <a:txBody>
                    <a:bodyPr/>
                    <a:lstStyle/>
                    <a:p>
                      <a:pPr algn="ctr"/>
                      <a:r>
                        <a:rPr lang="tr-TR" sz="1800" dirty="0"/>
                        <a:t>ARALIK</a:t>
                      </a:r>
                    </a:p>
                  </a:txBody>
                  <a:tcPr/>
                </a:tc>
                <a:tc>
                  <a:txBody>
                    <a:bodyPr/>
                    <a:lstStyle/>
                    <a:p>
                      <a:pPr marL="0" marR="0" lvl="0" indent="0" algn="ctr" defTabSz="727004"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10.008,00</a:t>
                      </a:r>
                    </a:p>
                  </a:txBody>
                  <a:tcPr/>
                </a:tc>
                <a:tc>
                  <a:txBody>
                    <a:bodyPr/>
                    <a:lstStyle/>
                    <a:p>
                      <a:pPr algn="ctr"/>
                      <a:r>
                        <a:rPr lang="tr-TR" sz="1800" dirty="0"/>
                        <a:t>1.703,36</a:t>
                      </a:r>
                    </a:p>
                  </a:txBody>
                  <a:tcPr/>
                </a:tc>
                <a:tc>
                  <a:txBody>
                    <a:bodyPr/>
                    <a:lstStyle/>
                    <a:p>
                      <a:pPr algn="ctr"/>
                      <a:r>
                        <a:rPr lang="tr-TR" sz="1800" dirty="0"/>
                        <a:t>9.107,28</a:t>
                      </a:r>
                    </a:p>
                  </a:txBody>
                  <a:tcPr/>
                </a:tc>
                <a:extLst>
                  <a:ext uri="{0D108BD9-81ED-4DB2-BD59-A6C34878D82A}">
                    <a16:rowId xmlns:a16="http://schemas.microsoft.com/office/drawing/2014/main" val="2075764992"/>
                  </a:ext>
                </a:extLst>
              </a:tr>
            </a:tbl>
          </a:graphicData>
        </a:graphic>
      </p:graphicFrame>
    </p:spTree>
    <p:extLst>
      <p:ext uri="{BB962C8B-B14F-4D97-AF65-F5344CB8AC3E}">
        <p14:creationId xmlns:p14="http://schemas.microsoft.com/office/powerpoint/2010/main" val="223743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4015235" y="573459"/>
            <a:ext cx="5738886" cy="860335"/>
            <a:chOff x="416739" y="144732"/>
            <a:chExt cx="5946662" cy="690452"/>
          </a:xfrm>
        </p:grpSpPr>
        <p:sp>
          <p:nvSpPr>
            <p:cNvPr id="179" name="Google Shape;179;p26"/>
            <p:cNvSpPr/>
            <p:nvPr/>
          </p:nvSpPr>
          <p:spPr>
            <a:xfrm>
              <a:off x="416739" y="144732"/>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cs typeface="Times New Roman"/>
                </a:rPr>
                <a:t>Sosyal Güvenlik Destek Primine Tabi Çalışanı Bulunan İşverene Uygulanan 5 Puanlık İndirim</a:t>
              </a:r>
              <a:endParaRPr lang="tr-TR" sz="1839" b="1" dirty="0">
                <a:solidFill>
                  <a:srgbClr val="FFFFFF"/>
                </a:solidFill>
                <a:latin typeface="Times New Roman"/>
                <a:cs typeface="Times New Roman"/>
                <a:sym typeface="Times New Roman"/>
              </a:endParaRP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sp>
        <p:nvSpPr>
          <p:cNvPr id="11" name="Dikdörtgen 10">
            <a:extLst>
              <a:ext uri="{FF2B5EF4-FFF2-40B4-BE49-F238E27FC236}">
                <a16:creationId xmlns:a16="http://schemas.microsoft.com/office/drawing/2014/main" id="{001AF50A-6C02-4AE4-81DC-6DDFF3BC279D}"/>
              </a:ext>
            </a:extLst>
          </p:cNvPr>
          <p:cNvSpPr/>
          <p:nvPr/>
        </p:nvSpPr>
        <p:spPr>
          <a:xfrm>
            <a:off x="1630833" y="1510355"/>
            <a:ext cx="8946041" cy="3859839"/>
          </a:xfrm>
          <a:prstGeom prst="rect">
            <a:avLst/>
          </a:prstGeom>
        </p:spPr>
        <p:txBody>
          <a:bodyPr wrap="square">
            <a:spAutoFit/>
          </a:bodyPr>
          <a:lstStyle/>
          <a:p>
            <a:pPr marL="342900" lvl="0" indent="-342900" algn="just">
              <a:lnSpc>
                <a:spcPct val="115000"/>
              </a:lnSpc>
              <a:spcAft>
                <a:spcPts val="1000"/>
              </a:spcAft>
              <a:buFont typeface="Wingdings" panose="05000000000000000000" pitchFamily="2" charset="2"/>
              <a:buChar char=""/>
              <a:tabLst>
                <a:tab pos="457200" algn="l"/>
                <a:tab pos="899160" algn="l"/>
              </a:tabLst>
            </a:pPr>
            <a:r>
              <a:rPr lang="tr-TR" sz="1576" dirty="0">
                <a:solidFill>
                  <a:prstClr val="black"/>
                </a:solidFill>
                <a:latin typeface="Times New Roman" panose="02020603050405020304" pitchFamily="18" charset="0"/>
              </a:rPr>
              <a:t> </a:t>
            </a:r>
            <a:r>
              <a:rPr lang="tr-TR" sz="2000" b="0" i="0" dirty="0">
                <a:solidFill>
                  <a:srgbClr val="0A0909"/>
                </a:solidFill>
                <a:effectLst/>
                <a:latin typeface="Times New Roman" panose="02020603050405020304" pitchFamily="18" charset="0"/>
              </a:rPr>
              <a:t>EYT kapsamında işten çıkışını gerçekleştirdiğimiz ancak daha sonra çalışmaya devam edeceğimiz çalışanların işe girişlerini işten ayrılış bildirgesi verilen tarihi takip eden 30 gün içerisinde SGDP kapsamında vermemiz halinde %5 puanlık indirimden yararlanılabilmektedir. </a:t>
            </a:r>
          </a:p>
          <a:p>
            <a:pPr marL="342900" lvl="0" indent="-342900" algn="just">
              <a:lnSpc>
                <a:spcPct val="115000"/>
              </a:lnSpc>
              <a:spcAft>
                <a:spcPts val="1000"/>
              </a:spcAft>
              <a:buFont typeface="Wingdings" panose="05000000000000000000" pitchFamily="2" charset="2"/>
              <a:buChar char=""/>
              <a:tabLst>
                <a:tab pos="457200" algn="l"/>
                <a:tab pos="899160" algn="l"/>
              </a:tabLst>
            </a:pPr>
            <a:r>
              <a:rPr lang="tr-TR" sz="2000" b="0" i="0" dirty="0">
                <a:solidFill>
                  <a:srgbClr val="0A0909"/>
                </a:solidFill>
                <a:effectLst/>
                <a:latin typeface="Times New Roman" panose="02020603050405020304" pitchFamily="18" charset="0"/>
              </a:rPr>
              <a:t>Bu sebeple işten ayrılış bildirgesi verilen günü takip eden 30 gün içerisinde işe girişin yapılmasına dikkat edilmesi gerekmektedir. Ayrıca, işe giriş bildirimi yapılırken çalışanın emeklilik başvurusunu yapmış olduğu hususuna da dikkat edilmesi gerekmektedir. </a:t>
            </a:r>
          </a:p>
          <a:p>
            <a:pPr marL="342900" lvl="0" indent="-342900" algn="just">
              <a:lnSpc>
                <a:spcPct val="115000"/>
              </a:lnSpc>
              <a:spcAft>
                <a:spcPts val="1000"/>
              </a:spcAft>
              <a:buFont typeface="Wingdings" panose="05000000000000000000" pitchFamily="2" charset="2"/>
              <a:buChar char=""/>
              <a:tabLst>
                <a:tab pos="457200" algn="l"/>
                <a:tab pos="899160" algn="l"/>
              </a:tabLst>
            </a:pPr>
            <a:r>
              <a:rPr lang="tr-TR" sz="2000" b="0" i="0" dirty="0">
                <a:solidFill>
                  <a:srgbClr val="0A0909"/>
                </a:solidFill>
                <a:effectLst/>
                <a:latin typeface="Times New Roman" panose="02020603050405020304" pitchFamily="18" charset="0"/>
              </a:rPr>
              <a:t>Teşvik bildirimin nasıl yapılacağıyla ilgili olarak henüz Sosyal Güvenlik Kurumu tarafından genelge yayımlanmamıştır.</a:t>
            </a:r>
            <a:endParaRPr lang="tr-TR" sz="2000" dirty="0">
              <a:solidFill>
                <a:prstClr val="black"/>
              </a:solidFill>
              <a:latin typeface="Times New Roman" panose="02020603050405020304" pitchFamily="18" charset="0"/>
            </a:endParaRPr>
          </a:p>
        </p:txBody>
      </p:sp>
      <p:pic>
        <p:nvPicPr>
          <p:cNvPr id="2" name="Resim 1" descr="metin içeren bir resim&#10;&#10;Açıklama otomatik olarak oluşturuldu">
            <a:extLst>
              <a:ext uri="{FF2B5EF4-FFF2-40B4-BE49-F238E27FC236}">
                <a16:creationId xmlns:a16="http://schemas.microsoft.com/office/drawing/2014/main" id="{122CEB47-7870-FFB8-D1D8-CBCED719CAAB}"/>
              </a:ext>
            </a:extLst>
          </p:cNvPr>
          <p:cNvPicPr>
            <a:picLocks noChangeAspect="1"/>
          </p:cNvPicPr>
          <p:nvPr/>
        </p:nvPicPr>
        <p:blipFill>
          <a:blip r:embed="rId3"/>
          <a:stretch>
            <a:fillRect/>
          </a:stretch>
        </p:blipFill>
        <p:spPr>
          <a:xfrm>
            <a:off x="1630833" y="418914"/>
            <a:ext cx="1526492" cy="858652"/>
          </a:xfrm>
          <a:prstGeom prst="rect">
            <a:avLst/>
          </a:prstGeom>
          <a:noFill/>
          <a:effectLst>
            <a:glow>
              <a:schemeClr val="bg1">
                <a:lumMod val="65000"/>
                <a:lumOff val="35000"/>
              </a:schemeClr>
            </a:glow>
          </a:effectLst>
        </p:spPr>
      </p:pic>
    </p:spTree>
    <p:extLst>
      <p:ext uri="{BB962C8B-B14F-4D97-AF65-F5344CB8AC3E}">
        <p14:creationId xmlns:p14="http://schemas.microsoft.com/office/powerpoint/2010/main" val="791828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8" name="Google Shape;178;p26"/>
          <p:cNvGrpSpPr/>
          <p:nvPr/>
        </p:nvGrpSpPr>
        <p:grpSpPr>
          <a:xfrm>
            <a:off x="4015235" y="573459"/>
            <a:ext cx="5738886" cy="860335"/>
            <a:chOff x="416739" y="144732"/>
            <a:chExt cx="5946662" cy="690452"/>
          </a:xfrm>
        </p:grpSpPr>
        <p:sp>
          <p:nvSpPr>
            <p:cNvPr id="179" name="Google Shape;179;p26"/>
            <p:cNvSpPr/>
            <p:nvPr/>
          </p:nvSpPr>
          <p:spPr>
            <a:xfrm>
              <a:off x="416739" y="144732"/>
              <a:ext cx="5946662" cy="690452"/>
            </a:xfrm>
            <a:prstGeom prst="rect">
              <a:avLst/>
            </a:prstGeom>
            <a:solidFill>
              <a:srgbClr val="1D497D"/>
            </a:solidFill>
            <a:ln w="38100" cap="flat" cmpd="sng">
              <a:solidFill>
                <a:srgbClr val="EEECE0"/>
              </a:solidFill>
              <a:prstDash val="solid"/>
              <a:round/>
              <a:headEnd type="none" w="sm" len="sm"/>
              <a:tailEnd type="none" w="sm" len="sm"/>
            </a:ln>
          </p:spPr>
          <p:txBody>
            <a:bodyPr spcFirstLastPara="1" wrap="square" lIns="120084" tIns="60026" rIns="120084" bIns="60026" anchor="t" anchorCtr="0">
              <a:noAutofit/>
            </a:bodyPr>
            <a:lstStyle/>
            <a:p>
              <a:pPr algn="ctr" defTabSz="1201064">
                <a:buClr>
                  <a:srgbClr val="FFFFFF"/>
                </a:buClr>
                <a:buSzPts val="1600"/>
              </a:pPr>
              <a:r>
                <a:rPr lang="tr-TR" sz="1839" b="1" dirty="0">
                  <a:solidFill>
                    <a:srgbClr val="FFFFFF"/>
                  </a:solidFill>
                  <a:latin typeface="Times New Roman"/>
                  <a:ea typeface="Times New Roman"/>
                  <a:cs typeface="Times New Roman"/>
                  <a:sym typeface="Times New Roman"/>
                </a:rPr>
                <a:t>BES UYGULMASI</a:t>
              </a:r>
            </a:p>
          </p:txBody>
        </p:sp>
        <p:sp>
          <p:nvSpPr>
            <p:cNvPr id="180" name="Google Shape;180;p26"/>
            <p:cNvSpPr/>
            <p:nvPr/>
          </p:nvSpPr>
          <p:spPr>
            <a:xfrm>
              <a:off x="416739" y="144732"/>
              <a:ext cx="5946662" cy="565073"/>
            </a:xfrm>
            <a:prstGeom prst="rect">
              <a:avLst/>
            </a:prstGeom>
            <a:noFill/>
            <a:ln>
              <a:noFill/>
            </a:ln>
          </p:spPr>
          <p:txBody>
            <a:bodyPr spcFirstLastPara="1" wrap="square" lIns="589124" tIns="60026" rIns="60026" bIns="60026" anchor="ctr" anchorCtr="0">
              <a:noAutofit/>
            </a:bodyPr>
            <a:lstStyle/>
            <a:p>
              <a:pPr algn="ctr" defTabSz="1201064">
                <a:lnSpc>
                  <a:spcPct val="90000"/>
                </a:lnSpc>
                <a:buClr>
                  <a:prstClr val="white"/>
                </a:buClr>
                <a:buSzPts val="1800"/>
              </a:pPr>
              <a:endParaRPr sz="2364">
                <a:solidFill>
                  <a:srgbClr val="FFFFFF"/>
                </a:solidFill>
                <a:latin typeface="Calibri"/>
                <a:ea typeface="Calibri"/>
                <a:cs typeface="Calibri"/>
                <a:sym typeface="Calibri"/>
              </a:endParaRPr>
            </a:p>
          </p:txBody>
        </p:sp>
      </p:grpSp>
      <p:sp>
        <p:nvSpPr>
          <p:cNvPr id="11" name="Dikdörtgen 10">
            <a:extLst>
              <a:ext uri="{FF2B5EF4-FFF2-40B4-BE49-F238E27FC236}">
                <a16:creationId xmlns:a16="http://schemas.microsoft.com/office/drawing/2014/main" id="{001AF50A-6C02-4AE4-81DC-6DDFF3BC279D}"/>
              </a:ext>
            </a:extLst>
          </p:cNvPr>
          <p:cNvSpPr/>
          <p:nvPr/>
        </p:nvSpPr>
        <p:spPr>
          <a:xfrm>
            <a:off x="1630832" y="1604623"/>
            <a:ext cx="9813307" cy="4575355"/>
          </a:xfrm>
          <a:prstGeom prst="rect">
            <a:avLst/>
          </a:prstGeom>
        </p:spPr>
        <p:txBody>
          <a:bodyPr wrap="square">
            <a:spAutoFit/>
          </a:bodyPr>
          <a:lstStyle/>
          <a:p>
            <a:pPr marL="342900" lvl="0" indent="-342900">
              <a:lnSpc>
                <a:spcPct val="115000"/>
              </a:lnSpc>
              <a:spcAft>
                <a:spcPts val="1000"/>
              </a:spcAft>
              <a:buFont typeface="Wingdings" panose="05000000000000000000" pitchFamily="2" charset="2"/>
              <a:buChar char=""/>
              <a:tabLst>
                <a:tab pos="457200" algn="l"/>
                <a:tab pos="899160" algn="l"/>
              </a:tabLst>
            </a:pPr>
            <a:r>
              <a:rPr lang="tr-TR" sz="2000" dirty="0">
                <a:solidFill>
                  <a:prstClr val="black"/>
                </a:solidFill>
                <a:latin typeface="Times New Roman" panose="02020603050405020304" pitchFamily="18" charset="0"/>
              </a:rPr>
              <a:t> </a:t>
            </a:r>
            <a:r>
              <a:rPr lang="tr-TR" sz="2000" b="0" i="0" dirty="0">
                <a:solidFill>
                  <a:srgbClr val="0A0909"/>
                </a:solidFill>
                <a:effectLst/>
                <a:latin typeface="Times New Roman" panose="02020603050405020304" pitchFamily="18" charset="0"/>
              </a:rPr>
              <a:t>Hazine ve Maliye Bakanlığı tarafından yayımlanan,</a:t>
            </a:r>
            <a:br>
              <a:rPr lang="tr-TR" sz="2000" dirty="0"/>
            </a:br>
            <a:r>
              <a:rPr lang="tr-TR" sz="2000" b="0" i="0" dirty="0">
                <a:solidFill>
                  <a:srgbClr val="0A0909"/>
                </a:solidFill>
                <a:effectLst/>
                <a:latin typeface="Times New Roman" panose="02020603050405020304" pitchFamily="18" charset="0"/>
              </a:rPr>
              <a:t>“Çalışanların işverenleri aracılığıyla otomatik olarak emeklilik planına dahil edilmesine ilişkin sektör duyurusunda”</a:t>
            </a:r>
            <a:br>
              <a:rPr lang="tr-TR" sz="2000" dirty="0"/>
            </a:br>
            <a:r>
              <a:rPr lang="tr-TR" sz="2000" b="1" i="0" dirty="0">
                <a:solidFill>
                  <a:srgbClr val="0A0909"/>
                </a:solidFill>
                <a:effectLst/>
                <a:latin typeface="Times New Roman" panose="02020603050405020304" pitchFamily="18" charset="0"/>
              </a:rPr>
              <a:t>*Emekli çalışanların sisteme dahil edilme zorunluluğunun bulunmadığı belirtilmiştir.*</a:t>
            </a:r>
            <a:br>
              <a:rPr lang="tr-TR" sz="2000" dirty="0"/>
            </a:br>
            <a:r>
              <a:rPr lang="tr-TR" sz="2000" b="0" i="0" dirty="0">
                <a:solidFill>
                  <a:srgbClr val="0A0909"/>
                </a:solidFill>
                <a:effectLst/>
                <a:latin typeface="Times New Roman" panose="02020603050405020304" pitchFamily="18" charset="0"/>
              </a:rPr>
              <a:t>Bu nedenle, </a:t>
            </a:r>
            <a:r>
              <a:rPr lang="tr-TR" sz="2000" b="0" i="0" dirty="0">
                <a:solidFill>
                  <a:srgbClr val="0A0909"/>
                </a:solidFill>
                <a:effectLst/>
                <a:highlight>
                  <a:srgbClr val="FFFF00"/>
                </a:highlight>
                <a:latin typeface="Times New Roman" panose="02020603050405020304" pitchFamily="18" charset="0"/>
              </a:rPr>
              <a:t>EYT kapsamında emekli olduktan sonra yeniden işe başlayan ve 45 yaş altında bulunan </a:t>
            </a:r>
            <a:r>
              <a:rPr lang="tr-TR" sz="2000" b="0" i="0" dirty="0">
                <a:solidFill>
                  <a:srgbClr val="0A0909"/>
                </a:solidFill>
                <a:effectLst/>
                <a:latin typeface="Times New Roman" panose="02020603050405020304" pitchFamily="18" charset="0"/>
              </a:rPr>
              <a:t>sigortalılardan </a:t>
            </a:r>
            <a:r>
              <a:rPr lang="tr-TR" sz="2000" b="1" i="0" dirty="0">
                <a:solidFill>
                  <a:srgbClr val="0A0909"/>
                </a:solidFill>
                <a:effectLst/>
                <a:latin typeface="Times New Roman" panose="02020603050405020304" pitchFamily="18" charset="0"/>
              </a:rPr>
              <a:t>BES kesintisi yapılma zorunluluğu bulunmamaktadır</a:t>
            </a:r>
            <a:r>
              <a:rPr lang="tr-TR" sz="2000" b="0" i="0" dirty="0">
                <a:solidFill>
                  <a:srgbClr val="0A0909"/>
                </a:solidFill>
                <a:effectLst/>
                <a:latin typeface="Times New Roman" panose="02020603050405020304" pitchFamily="18" charset="0"/>
              </a:rPr>
              <a:t>.</a:t>
            </a:r>
            <a:br>
              <a:rPr lang="tr-TR" sz="2000" dirty="0"/>
            </a:br>
            <a:r>
              <a:rPr lang="tr-TR" sz="2000" b="0" i="0" dirty="0">
                <a:solidFill>
                  <a:srgbClr val="0A0909"/>
                </a:solidFill>
                <a:effectLst/>
                <a:latin typeface="Times New Roman" panose="02020603050405020304" pitchFamily="18" charset="0"/>
              </a:rPr>
              <a:t>Ancak, çalışanının talep etmesi halinde sisteme dahil edilebilecektir.</a:t>
            </a:r>
            <a:endParaRPr lang="tr-TR" sz="2000" dirty="0"/>
          </a:p>
          <a:p>
            <a:pPr marL="342900" lvl="0" indent="-342900">
              <a:lnSpc>
                <a:spcPct val="115000"/>
              </a:lnSpc>
              <a:spcAft>
                <a:spcPts val="1000"/>
              </a:spcAft>
              <a:buFont typeface="Wingdings" panose="05000000000000000000" pitchFamily="2" charset="2"/>
              <a:buChar char=""/>
              <a:tabLst>
                <a:tab pos="457200" algn="l"/>
                <a:tab pos="899160" algn="l"/>
              </a:tabLst>
            </a:pPr>
            <a:r>
              <a:rPr lang="tr-TR" sz="2000" dirty="0"/>
              <a:t>45 yaşını dolduranlardan ise talepte bulunup devam etmek isteyenler sisteme dahil olabilirler. </a:t>
            </a:r>
          </a:p>
          <a:p>
            <a:pPr marL="342900" lvl="0" indent="-342900">
              <a:lnSpc>
                <a:spcPct val="115000"/>
              </a:lnSpc>
              <a:spcAft>
                <a:spcPts val="1000"/>
              </a:spcAft>
              <a:buFont typeface="Wingdings" panose="05000000000000000000" pitchFamily="2" charset="2"/>
              <a:buChar char=""/>
              <a:tabLst>
                <a:tab pos="457200" algn="l"/>
                <a:tab pos="899160" algn="l"/>
              </a:tabLst>
            </a:pPr>
            <a:r>
              <a:rPr lang="tr-TR" sz="2000" dirty="0"/>
              <a:t>Aynı vergi numarası altında farklı </a:t>
            </a:r>
            <a:r>
              <a:rPr lang="tr-TR" sz="2000" dirty="0" err="1"/>
              <a:t>Sgk</a:t>
            </a:r>
            <a:r>
              <a:rPr lang="tr-TR" sz="2000" dirty="0"/>
              <a:t> sicilleri içinde nakil durumunda olan çalışanlar için işveren değişmediğinden tekrar sisteme girilmesine gerek bulunmamaktadır</a:t>
            </a:r>
            <a:r>
              <a:rPr lang="tr-TR" dirty="0"/>
              <a:t>. </a:t>
            </a:r>
            <a:endParaRPr lang="tr-TR" sz="1576" dirty="0">
              <a:solidFill>
                <a:prstClr val="black"/>
              </a:solidFill>
              <a:latin typeface="Times New Roman" panose="02020603050405020304" pitchFamily="18" charset="0"/>
            </a:endParaRPr>
          </a:p>
        </p:txBody>
      </p:sp>
      <p:pic>
        <p:nvPicPr>
          <p:cNvPr id="2" name="Resim 1" descr="metin içeren bir resim&#10;&#10;Açıklama otomatik olarak oluşturuldu">
            <a:extLst>
              <a:ext uri="{FF2B5EF4-FFF2-40B4-BE49-F238E27FC236}">
                <a16:creationId xmlns:a16="http://schemas.microsoft.com/office/drawing/2014/main" id="{122CEB47-7870-FFB8-D1D8-CBCED719CAAB}"/>
              </a:ext>
            </a:extLst>
          </p:cNvPr>
          <p:cNvPicPr>
            <a:picLocks noChangeAspect="1"/>
          </p:cNvPicPr>
          <p:nvPr/>
        </p:nvPicPr>
        <p:blipFill>
          <a:blip r:embed="rId3"/>
          <a:stretch>
            <a:fillRect/>
          </a:stretch>
        </p:blipFill>
        <p:spPr>
          <a:xfrm>
            <a:off x="1630833" y="418914"/>
            <a:ext cx="1526492" cy="858652"/>
          </a:xfrm>
          <a:prstGeom prst="rect">
            <a:avLst/>
          </a:prstGeom>
          <a:noFill/>
          <a:effectLst>
            <a:glow>
              <a:schemeClr val="bg1">
                <a:lumMod val="65000"/>
                <a:lumOff val="35000"/>
              </a:schemeClr>
            </a:glow>
          </a:effectLst>
        </p:spPr>
      </p:pic>
    </p:spTree>
    <p:extLst>
      <p:ext uri="{BB962C8B-B14F-4D97-AF65-F5344CB8AC3E}">
        <p14:creationId xmlns:p14="http://schemas.microsoft.com/office/powerpoint/2010/main" val="189513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ayt Numarası Yer Tutucusu 14">
            <a:extLst>
              <a:ext uri="{FF2B5EF4-FFF2-40B4-BE49-F238E27FC236}">
                <a16:creationId xmlns:a16="http://schemas.microsoft.com/office/drawing/2014/main" id="{3B199C97-F175-437D-8311-DB662925C063}"/>
              </a:ext>
            </a:extLst>
          </p:cNvPr>
          <p:cNvSpPr>
            <a:spLocks noGrp="1"/>
          </p:cNvSpPr>
          <p:nvPr>
            <p:ph type="sldNum" sz="quarter" idx="12"/>
          </p:nvPr>
        </p:nvSpPr>
        <p:spPr/>
        <p:txBody>
          <a:bodyPr rtlCol="0"/>
          <a:lstStyle/>
          <a:p>
            <a:pPr rtl="0"/>
            <a:fld id="{DBA1B0FB-D917-4C8C-928F-313BD683BF39}" type="slidenum">
              <a:rPr lang="tr-TR" smtClean="0"/>
              <a:pPr rtl="0"/>
              <a:t>9</a:t>
            </a:fld>
            <a:endParaRPr lang="tr-TR"/>
          </a:p>
        </p:txBody>
      </p:sp>
      <p:pic>
        <p:nvPicPr>
          <p:cNvPr id="11" name="Resim 10" descr="metin içeren bir resim&#10;&#10;Açıklama otomatik olarak oluşturuldu">
            <a:extLst>
              <a:ext uri="{FF2B5EF4-FFF2-40B4-BE49-F238E27FC236}">
                <a16:creationId xmlns:a16="http://schemas.microsoft.com/office/drawing/2014/main" id="{DC7044FB-5413-5D99-8924-92022BDFBEAD}"/>
              </a:ext>
            </a:extLst>
          </p:cNvPr>
          <p:cNvPicPr>
            <a:picLocks noChangeAspect="1"/>
          </p:cNvPicPr>
          <p:nvPr/>
        </p:nvPicPr>
        <p:blipFill>
          <a:blip r:embed="rId2"/>
          <a:stretch>
            <a:fillRect/>
          </a:stretch>
        </p:blipFill>
        <p:spPr>
          <a:xfrm>
            <a:off x="9039561" y="1828562"/>
            <a:ext cx="2845220" cy="1600438"/>
          </a:xfrm>
          <a:prstGeom prst="rect">
            <a:avLst/>
          </a:prstGeom>
          <a:noFill/>
          <a:effectLst>
            <a:glow>
              <a:schemeClr val="bg1">
                <a:lumMod val="65000"/>
                <a:lumOff val="35000"/>
              </a:schemeClr>
            </a:glow>
            <a:softEdge rad="228600"/>
          </a:effectLst>
        </p:spPr>
      </p:pic>
      <p:sp>
        <p:nvSpPr>
          <p:cNvPr id="13" name="Dikdörtgen 12">
            <a:extLst>
              <a:ext uri="{FF2B5EF4-FFF2-40B4-BE49-F238E27FC236}">
                <a16:creationId xmlns:a16="http://schemas.microsoft.com/office/drawing/2014/main" id="{79DCB5B4-A11F-AC1E-0C39-9305A5985F9F}"/>
              </a:ext>
            </a:extLst>
          </p:cNvPr>
          <p:cNvSpPr/>
          <p:nvPr/>
        </p:nvSpPr>
        <p:spPr>
          <a:xfrm>
            <a:off x="0" y="3906215"/>
            <a:ext cx="7590990" cy="1446550"/>
          </a:xfrm>
          <a:prstGeom prst="rect">
            <a:avLst/>
          </a:prstGeom>
          <a:noFill/>
        </p:spPr>
        <p:txBody>
          <a:bodyPr wrap="square" lIns="91440" tIns="45720" rIns="91440" bIns="45720">
            <a:spAutoFit/>
          </a:bodyPr>
          <a:lstStyle/>
          <a:p>
            <a:pPr algn="ctr"/>
            <a:r>
              <a:rPr lang="tr-TR"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SGK PRİM BORÇLARININ</a:t>
            </a:r>
          </a:p>
          <a:p>
            <a:pPr algn="ctr"/>
            <a:r>
              <a:rPr lang="tr-TR"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YAPILANDIRILMASI</a:t>
            </a:r>
          </a:p>
        </p:txBody>
      </p:sp>
    </p:spTree>
    <p:extLst>
      <p:ext uri="{BB962C8B-B14F-4D97-AF65-F5344CB8AC3E}">
        <p14:creationId xmlns:p14="http://schemas.microsoft.com/office/powerpoint/2010/main" val="280120771"/>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4592.tgt.Office_50301377_TF33713516_Win32_OJ112196127.potx" id="{BF394F44-30C1-4C04-B59A-E4AA2608C8F0}" vid="{3EE38AD3-D7C6-4B0B-8677-B0CED5DA8C99}"/>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811A92-D464-4AC4-A396-BA73B10CEEAC}">
  <ds:schemaRefs>
    <ds:schemaRef ds:uri="http://schemas.microsoft.com/office/2006/documentManagement/types"/>
    <ds:schemaRef ds:uri="http://purl.org/dc/elements/1.1/"/>
    <ds:schemaRef ds:uri="http://purl.org/dc/terms/"/>
    <ds:schemaRef ds:uri="http://purl.org/dc/dcmitype/"/>
    <ds:schemaRef ds:uri="71af3243-3dd4-4a8d-8c0d-dd76da1f02a5"/>
    <ds:schemaRef ds:uri="http://schemas.microsoft.com/office/infopath/2007/PartnerControls"/>
    <ds:schemaRef ds:uri="230e9df3-be65-4c73-a93b-d1236ebd677e"/>
    <ds:schemaRef ds:uri="http://schemas.openxmlformats.org/package/2006/metadata/core-properties"/>
    <ds:schemaRef ds:uri="16c05727-aa75-4e4a-9b5f-8a80a1165891"/>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4751AB-E840-446F-8D49-E697067EC88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4175</TotalTime>
  <Words>5541</Words>
  <Application>Microsoft Office PowerPoint</Application>
  <PresentationFormat>Geniş ekran</PresentationFormat>
  <Paragraphs>285</Paragraphs>
  <Slides>34</Slides>
  <Notes>31</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34</vt:i4>
      </vt:variant>
    </vt:vector>
  </HeadingPairs>
  <TitlesOfParts>
    <vt:vector size="42" baseType="lpstr">
      <vt:lpstr>Arial</vt:lpstr>
      <vt:lpstr>Calibri</vt:lpstr>
      <vt:lpstr>Calibri Light</vt:lpstr>
      <vt:lpstr>Gill Sans MT</vt:lpstr>
      <vt:lpstr>Times New Roman</vt:lpstr>
      <vt:lpstr>Wingdings</vt:lpstr>
      <vt:lpstr>3DFloatVTI</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SGK dari Para Cezası</dc:title>
  <dc:creator>B&amp;P G7</dc:creator>
  <cp:lastModifiedBy>B&amp;P Grup8</cp:lastModifiedBy>
  <cp:revision>260</cp:revision>
  <dcterms:created xsi:type="dcterms:W3CDTF">2022-06-23T12:05:10Z</dcterms:created>
  <dcterms:modified xsi:type="dcterms:W3CDTF">2023-04-11T18:32:39Z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